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523"/>
    <p:restoredTop sz="94610"/>
  </p:normalViewPr>
  <p:slideViewPr>
    <p:cSldViewPr snapToGrid="0" snapToObjects="1">
      <p:cViewPr varScale="1">
        <p:scale>
          <a:sx n="126" d="100"/>
          <a:sy n="126" d="100"/>
        </p:scale>
        <p:origin x="232" y="3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8511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solution follows a layered architecture. The web application provides the user interface, while the business layer manages workflows, KPIs, reporting, notifications, permissions, and security. Data is stored securely in PostgreSQL, with integrated email notifications and PDF/Excel reporting. This layered design makes the system scalable, maintainable, and easy to extend.</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interface and the business rules are cleanly separated, so every workflow, scoring, and permission rule is covered by automated tests independent of the web application itself. That separation is what lets the team ship changes quickly without putting the live system at risk.</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review moves through the same fixed sequence shown on the earlier stages slide. What this adds is the safety net: at any point before final approval, an HR Administrator can send a review back to the employee for correction — a deliberate, audited action, never a silent database edit.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sign-in goes through the same three checks, no exceptions — including administrator accounts. Failed attempts are logged and rate-limited automatically, and the error message never reveals whether it was the username or the password that was wrong.</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request arrives over encrypted HTTPS and passes through a reverse proxy and firewall before it ever reaches the application. From there, the system talks to its own PostgreSQL database, sends email through your SMTP server, and generates PDF and Excel reports on demand. Health checks, automated backups, and scheduled jobs all run continuously in the background, with no manual intervention required.</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19.png"/><Relationship Id="rId5" Type="http://schemas.openxmlformats.org/officeDocument/2006/relationships/image" Target="../media/image30.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4.pn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20.png"/><Relationship Id="rId8" Type="http://schemas.openxmlformats.org/officeDocument/2006/relationships/image" Target="../media/image21.png"/><Relationship Id="rId9" Type="http://schemas.openxmlformats.org/officeDocument/2006/relationships/image" Target="../media/image22.png"/><Relationship Id="rId10" Type="http://schemas.openxmlformats.org/officeDocument/2006/relationships/image" Target="../media/image23.png"/><Relationship Id="rId11" Type="http://schemas.openxmlformats.org/officeDocument/2006/relationships/image" Target="../media/image31.png"/><Relationship Id="rId12" Type="http://schemas.openxmlformats.org/officeDocument/2006/relationships/image" Target="../media/image32.png"/><Relationship Id="rId13" Type="http://schemas.openxmlformats.org/officeDocument/2006/relationships/image" Target="../media/image33.png"/><Relationship Id="rId14" Type="http://schemas.openxmlformats.org/officeDocument/2006/relationships/image" Target="../media/image3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8.png"/><Relationship Id="rId4" Type="http://schemas.openxmlformats.org/officeDocument/2006/relationships/image" Target="../media/image9.png"/><Relationship Id="rId5" Type="http://schemas.openxmlformats.org/officeDocument/2006/relationships/image" Target="../media/image24.png"/><Relationship Id="rId6" Type="http://schemas.openxmlformats.org/officeDocument/2006/relationships/image" Target="../media/image25.png"/><Relationship Id="rId7" Type="http://schemas.openxmlformats.org/officeDocument/2006/relationships/image" Target="../media/image35.png"/><Relationship Id="rId8" Type="http://schemas.openxmlformats.org/officeDocument/2006/relationships/image" Target="../media/image3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0.png"/><Relationship Id="rId4" Type="http://schemas.openxmlformats.org/officeDocument/2006/relationships/image" Target="../media/image26.png"/><Relationship Id="rId5" Type="http://schemas.openxmlformats.org/officeDocument/2006/relationships/image" Target="../media/image3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12.png"/><Relationship Id="rId4" Type="http://schemas.openxmlformats.org/officeDocument/2006/relationships/image" Target="../media/image13.png"/><Relationship Id="rId5" Type="http://schemas.openxmlformats.org/officeDocument/2006/relationships/image" Target="../media/image38.png"/><Relationship Id="rId6" Type="http://schemas.openxmlformats.org/officeDocument/2006/relationships/image" Target="../media/image3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4.png"/><Relationship Id="rId4" Type="http://schemas.openxmlformats.org/officeDocument/2006/relationships/image" Target="../media/image27.png"/><Relationship Id="rId5" Type="http://schemas.openxmlformats.org/officeDocument/2006/relationships/image" Target="../media/image4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5.png"/><Relationship Id="rId4" Type="http://schemas.openxmlformats.org/officeDocument/2006/relationships/image" Target="../media/image28.png"/><Relationship Id="rId5" Type="http://schemas.openxmlformats.org/officeDocument/2006/relationships/image" Target="../media/image4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7.png"/><Relationship Id="rId4" Type="http://schemas.openxmlformats.org/officeDocument/2006/relationships/image" Target="../media/image29.png"/><Relationship Id="rId5" Type="http://schemas.openxmlformats.org/officeDocument/2006/relationships/image" Target="../media/image4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F42"/>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0A1F42"/>
          </a:solidFill>
          <a:ln/>
        </p:spPr>
        <p:txBody>
          <a:bodyPr/>
          <a:lstStyle/>
          <a:p>
            <a:endParaRPr lang="en-KW"/>
          </a:p>
        </p:txBody>
      </p:sp>
      <p:sp>
        <p:nvSpPr>
          <p:cNvPr id="3" name="Shape 1"/>
          <p:cNvSpPr/>
          <p:nvPr/>
        </p:nvSpPr>
        <p:spPr>
          <a:xfrm>
            <a:off x="8412480" y="-2011680"/>
            <a:ext cx="6400800" cy="6400800"/>
          </a:xfrm>
          <a:prstGeom prst="ellipse">
            <a:avLst/>
          </a:prstGeom>
          <a:solidFill>
            <a:srgbClr val="0F2B5C">
              <a:alpha val="60000"/>
            </a:srgbClr>
          </a:solidFill>
          <a:ln/>
        </p:spPr>
        <p:txBody>
          <a:bodyPr/>
          <a:lstStyle/>
          <a:p>
            <a:endParaRPr lang="en-KW"/>
          </a:p>
        </p:txBody>
      </p:sp>
      <p:sp>
        <p:nvSpPr>
          <p:cNvPr id="4" name="Shape 2"/>
          <p:cNvSpPr/>
          <p:nvPr/>
        </p:nvSpPr>
        <p:spPr>
          <a:xfrm>
            <a:off x="9875520" y="3291840"/>
            <a:ext cx="3840480" cy="3840480"/>
          </a:xfrm>
          <a:prstGeom prst="ellipse">
            <a:avLst/>
          </a:prstGeom>
          <a:solidFill>
            <a:srgbClr val="2F6FED">
              <a:alpha val="22000"/>
            </a:srgbClr>
          </a:solidFill>
          <a:ln/>
        </p:spPr>
        <p:txBody>
          <a:bodyPr/>
          <a:lstStyle/>
          <a:p>
            <a:endParaRPr lang="en-KW"/>
          </a:p>
        </p:txBody>
      </p:sp>
      <p:sp>
        <p:nvSpPr>
          <p:cNvPr id="5" name="Text 3"/>
          <p:cNvSpPr/>
          <p:nvPr/>
        </p:nvSpPr>
        <p:spPr>
          <a:xfrm>
            <a:off x="822960" y="2148840"/>
            <a:ext cx="8229600" cy="365760"/>
          </a:xfrm>
          <a:prstGeom prst="rect">
            <a:avLst/>
          </a:prstGeom>
          <a:noFill/>
          <a:ln/>
        </p:spPr>
        <p:txBody>
          <a:bodyPr wrap="square" rtlCol="0" anchor="ctr"/>
          <a:lstStyle/>
          <a:p>
            <a:pPr marL="0" indent="0">
              <a:buNone/>
            </a:pPr>
            <a:r>
              <a:rPr lang="en-US" sz="1400" b="1" kern="0" spc="300" dirty="0">
                <a:solidFill>
                  <a:srgbClr val="CADCFC"/>
                </a:solidFill>
                <a:latin typeface="Calibri" pitchFamily="34" charset="0"/>
                <a:ea typeface="Calibri" pitchFamily="34" charset="-122"/>
                <a:cs typeface="Calibri" pitchFamily="34" charset="-120"/>
              </a:rPr>
              <a:t>ENTERPRISE PERFORMANCE MANAGEMENT</a:t>
            </a:r>
            <a:endParaRPr lang="en-US" sz="1400" dirty="0"/>
          </a:p>
        </p:txBody>
      </p:sp>
      <p:sp>
        <p:nvSpPr>
          <p:cNvPr id="6" name="Text 4"/>
          <p:cNvSpPr/>
          <p:nvPr/>
        </p:nvSpPr>
        <p:spPr>
          <a:xfrm>
            <a:off x="777240" y="2514600"/>
            <a:ext cx="9601200" cy="1371600"/>
          </a:xfrm>
          <a:prstGeom prst="rect">
            <a:avLst/>
          </a:prstGeom>
          <a:noFill/>
          <a:ln/>
        </p:spPr>
        <p:txBody>
          <a:bodyPr wrap="square" rtlCol="0" anchor="ctr"/>
          <a:lstStyle/>
          <a:p>
            <a:pPr marL="0" indent="0">
              <a:buNone/>
            </a:pPr>
            <a:r>
              <a:rPr lang="en-US" sz="4600" b="1" dirty="0">
                <a:solidFill>
                  <a:srgbClr val="FFFFFF"/>
                </a:solidFill>
                <a:latin typeface="Cambria" pitchFamily="34" charset="0"/>
                <a:ea typeface="Cambria" pitchFamily="34" charset="-122"/>
                <a:cs typeface="Cambria" pitchFamily="34" charset="-120"/>
              </a:rPr>
              <a:t>Performance Management System</a:t>
            </a:r>
            <a:endParaRPr lang="en-US" sz="4600" dirty="0"/>
          </a:p>
        </p:txBody>
      </p:sp>
      <p:sp>
        <p:nvSpPr>
          <p:cNvPr id="7" name="Text 5"/>
          <p:cNvSpPr/>
          <p:nvPr/>
        </p:nvSpPr>
        <p:spPr>
          <a:xfrm>
            <a:off x="822960" y="3794760"/>
            <a:ext cx="7863840" cy="822960"/>
          </a:xfrm>
          <a:prstGeom prst="rect">
            <a:avLst/>
          </a:prstGeom>
          <a:noFill/>
          <a:ln/>
        </p:spPr>
        <p:txBody>
          <a:bodyPr wrap="square" rtlCol="0" anchor="ctr"/>
          <a:lstStyle/>
          <a:p>
            <a:pPr marL="0" indent="0">
              <a:lnSpc>
                <a:spcPct val="130000"/>
              </a:lnSpc>
              <a:buNone/>
            </a:pPr>
            <a:r>
              <a:rPr lang="en-US" sz="1600" dirty="0">
                <a:solidFill>
                  <a:srgbClr val="CADCFC"/>
                </a:solidFill>
                <a:latin typeface="Calibri" pitchFamily="34" charset="0"/>
                <a:ea typeface="Calibri" pitchFamily="34" charset="-122"/>
                <a:cs typeface="Calibri" pitchFamily="34" charset="-120"/>
              </a:rPr>
              <a:t>A bilingual, workflow-driven employee performance review platform</a:t>
            </a:r>
            <a:endParaRPr lang="en-US" sz="1600" dirty="0"/>
          </a:p>
          <a:p>
            <a:pPr marL="0" indent="0">
              <a:lnSpc>
                <a:spcPct val="130000"/>
              </a:lnSpc>
              <a:buNone/>
            </a:pPr>
            <a:r>
              <a:rPr lang="en-US" sz="1600" dirty="0">
                <a:solidFill>
                  <a:srgbClr val="CADCFC"/>
                </a:solidFill>
                <a:latin typeface="Calibri" pitchFamily="34" charset="0"/>
                <a:ea typeface="Calibri" pitchFamily="34" charset="-122"/>
                <a:cs typeface="Calibri" pitchFamily="34" charset="-120"/>
              </a:rPr>
              <a:t>built on ASP.NET Core 8, Entity Framework Core, and PostgreSQL.</a:t>
            </a:r>
            <a:endParaRPr lang="en-US" sz="1600" dirty="0"/>
          </a:p>
        </p:txBody>
      </p:sp>
      <p:sp>
        <p:nvSpPr>
          <p:cNvPr id="8" name="Text 6"/>
          <p:cNvSpPr/>
          <p:nvPr/>
        </p:nvSpPr>
        <p:spPr>
          <a:xfrm>
            <a:off x="822960" y="5989320"/>
            <a:ext cx="8229600" cy="365760"/>
          </a:xfrm>
          <a:prstGeom prst="rect">
            <a:avLst/>
          </a:prstGeom>
          <a:noFill/>
          <a:ln/>
        </p:spPr>
        <p:txBody>
          <a:bodyPr wrap="square" rtlCol="0" anchor="ctr"/>
          <a:lstStyle/>
          <a:p>
            <a:pPr marL="0" indent="0">
              <a:buNone/>
            </a:pPr>
            <a:r>
              <a:rPr lang="en-US" sz="1200" i="1" dirty="0">
                <a:solidFill>
                  <a:srgbClr val="8DA9E0"/>
                </a:solidFill>
                <a:latin typeface="Calibri" pitchFamily="34" charset="0"/>
                <a:ea typeface="Calibri" pitchFamily="34" charset="-122"/>
                <a:cs typeface="Calibri" pitchFamily="34" charset="-120"/>
              </a:rPr>
              <a:t>v1.0.0  ·  Production Readiness Reviewed  ·  English / Arabic (RTL)</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rtlCol="0" anchor="ctr"/>
          <a:lstStyle/>
          <a:p>
            <a:pPr marL="0" indent="0">
              <a:buNone/>
            </a:pPr>
            <a:r>
              <a:rPr lang="en-US" sz="1200" b="1" kern="0" spc="200" dirty="0">
                <a:solidFill>
                  <a:srgbClr val="2F6FED"/>
                </a:solidFill>
                <a:latin typeface="Calibri" pitchFamily="34" charset="0"/>
                <a:ea typeface="Calibri" pitchFamily="34" charset="-122"/>
                <a:cs typeface="Calibri" pitchFamily="34" charset="-120"/>
              </a:rPr>
              <a:t>OVERVIEW</a:t>
            </a:r>
            <a:endParaRPr lang="en-US" sz="1200" dirty="0"/>
          </a:p>
        </p:txBody>
      </p:sp>
      <p:sp>
        <p:nvSpPr>
          <p:cNvPr id="3" name="Text 1"/>
          <p:cNvSpPr/>
          <p:nvPr/>
        </p:nvSpPr>
        <p:spPr>
          <a:xfrm>
            <a:off x="548640" y="713232"/>
            <a:ext cx="10515600" cy="822960"/>
          </a:xfrm>
          <a:prstGeom prst="rect">
            <a:avLst/>
          </a:prstGeom>
          <a:noFill/>
          <a:ln/>
        </p:spPr>
        <p:txBody>
          <a:bodyPr wrap="square" rtlCol="0" anchor="ctr"/>
          <a:lstStyle/>
          <a:p>
            <a:pPr marL="0" indent="0">
              <a:buNone/>
            </a:pPr>
            <a:r>
              <a:rPr lang="en-US" sz="3200" b="1" dirty="0">
                <a:solidFill>
                  <a:srgbClr val="0F2B5C"/>
                </a:solidFill>
                <a:latin typeface="Cambria" pitchFamily="34" charset="0"/>
                <a:ea typeface="Cambria" pitchFamily="34" charset="-122"/>
                <a:cs typeface="Cambria" pitchFamily="34" charset="-120"/>
              </a:rPr>
              <a:t>Agenda</a:t>
            </a:r>
            <a:endParaRPr lang="en-US" sz="3200" dirty="0"/>
          </a:p>
        </p:txBody>
      </p:sp>
      <p:sp>
        <p:nvSpPr>
          <p:cNvPr id="4" name="Text 2"/>
          <p:cNvSpPr/>
          <p:nvPr/>
        </p:nvSpPr>
        <p:spPr>
          <a:xfrm>
            <a:off x="640080" y="1828800"/>
            <a:ext cx="822960" cy="822960"/>
          </a:xfrm>
          <a:prstGeom prst="rect">
            <a:avLst/>
          </a:prstGeom>
          <a:noFill/>
          <a:ln/>
        </p:spPr>
        <p:txBody>
          <a:bodyPr wrap="square" rtlCol="0" anchor="ctr"/>
          <a:lstStyle/>
          <a:p>
            <a:pPr marL="0" indent="0" algn="l">
              <a:buNone/>
            </a:pPr>
            <a:r>
              <a:rPr lang="en-US" sz="2600" b="1" dirty="0">
                <a:solidFill>
                  <a:srgbClr val="CADCFC"/>
                </a:solidFill>
                <a:latin typeface="Cambria" pitchFamily="34" charset="0"/>
                <a:ea typeface="Cambria" pitchFamily="34" charset="-122"/>
                <a:cs typeface="Cambria" pitchFamily="34" charset="-120"/>
              </a:rPr>
              <a:t>01</a:t>
            </a:r>
            <a:endParaRPr lang="en-US" sz="2600" dirty="0"/>
          </a:p>
        </p:txBody>
      </p:sp>
      <p:sp>
        <p:nvSpPr>
          <p:cNvPr id="5" name="Text 3"/>
          <p:cNvSpPr/>
          <p:nvPr/>
        </p:nvSpPr>
        <p:spPr>
          <a:xfrm>
            <a:off x="1508760" y="1901952"/>
            <a:ext cx="4251960" cy="731520"/>
          </a:xfrm>
          <a:prstGeom prst="rect">
            <a:avLst/>
          </a:prstGeom>
          <a:noFill/>
          <a:ln/>
        </p:spPr>
        <p:txBody>
          <a:bodyPr wrap="square" rtlCol="0" anchor="t"/>
          <a:lstStyle/>
          <a:p>
            <a:pPr marL="0" indent="0">
              <a:buNone/>
            </a:pPr>
            <a:r>
              <a:rPr lang="en-US" sz="1500" dirty="0">
                <a:solidFill>
                  <a:srgbClr val="0F2B5C"/>
                </a:solidFill>
                <a:latin typeface="Calibri" pitchFamily="34" charset="0"/>
                <a:ea typeface="Calibri" pitchFamily="34" charset="-122"/>
                <a:cs typeface="Calibri" pitchFamily="34" charset="-120"/>
              </a:rPr>
              <a:t>Business objectives &amp; target users</a:t>
            </a:r>
            <a:endParaRPr lang="en-US" sz="1500" dirty="0"/>
          </a:p>
        </p:txBody>
      </p:sp>
      <p:sp>
        <p:nvSpPr>
          <p:cNvPr id="6" name="Text 4"/>
          <p:cNvSpPr/>
          <p:nvPr/>
        </p:nvSpPr>
        <p:spPr>
          <a:xfrm>
            <a:off x="640080" y="2880360"/>
            <a:ext cx="822960" cy="822960"/>
          </a:xfrm>
          <a:prstGeom prst="rect">
            <a:avLst/>
          </a:prstGeom>
          <a:noFill/>
          <a:ln/>
        </p:spPr>
        <p:txBody>
          <a:bodyPr wrap="square" rtlCol="0" anchor="ctr"/>
          <a:lstStyle/>
          <a:p>
            <a:pPr marL="0" indent="0" algn="l">
              <a:buNone/>
            </a:pPr>
            <a:r>
              <a:rPr lang="en-US" sz="2600" b="1" dirty="0">
                <a:solidFill>
                  <a:srgbClr val="CADCFC"/>
                </a:solidFill>
                <a:latin typeface="Cambria" pitchFamily="34" charset="0"/>
                <a:ea typeface="Cambria" pitchFamily="34" charset="-122"/>
                <a:cs typeface="Cambria" pitchFamily="34" charset="-120"/>
              </a:rPr>
              <a:t>02</a:t>
            </a:r>
            <a:endParaRPr lang="en-US" sz="2600" dirty="0"/>
          </a:p>
        </p:txBody>
      </p:sp>
      <p:sp>
        <p:nvSpPr>
          <p:cNvPr id="7" name="Text 5"/>
          <p:cNvSpPr/>
          <p:nvPr/>
        </p:nvSpPr>
        <p:spPr>
          <a:xfrm>
            <a:off x="1508760" y="2953512"/>
            <a:ext cx="4251960" cy="731520"/>
          </a:xfrm>
          <a:prstGeom prst="rect">
            <a:avLst/>
          </a:prstGeom>
          <a:noFill/>
          <a:ln/>
        </p:spPr>
        <p:txBody>
          <a:bodyPr wrap="square" rtlCol="0" anchor="t"/>
          <a:lstStyle/>
          <a:p>
            <a:pPr marL="0" indent="0">
              <a:buNone/>
            </a:pPr>
            <a:r>
              <a:rPr lang="en-US" sz="1500" dirty="0">
                <a:solidFill>
                  <a:srgbClr val="0F2B5C"/>
                </a:solidFill>
                <a:latin typeface="Calibri" pitchFamily="34" charset="0"/>
                <a:ea typeface="Calibri" pitchFamily="34" charset="-122"/>
                <a:cs typeface="Calibri" pitchFamily="34" charset="-120"/>
              </a:rPr>
              <a:t>Technology stack &amp; architecture</a:t>
            </a:r>
            <a:endParaRPr lang="en-US" sz="1500" dirty="0"/>
          </a:p>
        </p:txBody>
      </p:sp>
      <p:sp>
        <p:nvSpPr>
          <p:cNvPr id="8" name="Text 6"/>
          <p:cNvSpPr/>
          <p:nvPr/>
        </p:nvSpPr>
        <p:spPr>
          <a:xfrm>
            <a:off x="640080" y="3931920"/>
            <a:ext cx="822960" cy="822960"/>
          </a:xfrm>
          <a:prstGeom prst="rect">
            <a:avLst/>
          </a:prstGeom>
          <a:noFill/>
          <a:ln/>
        </p:spPr>
        <p:txBody>
          <a:bodyPr wrap="square" rtlCol="0" anchor="ctr"/>
          <a:lstStyle/>
          <a:p>
            <a:pPr marL="0" indent="0" algn="l">
              <a:buNone/>
            </a:pPr>
            <a:r>
              <a:rPr lang="en-US" sz="2600" b="1" dirty="0">
                <a:solidFill>
                  <a:srgbClr val="CADCFC"/>
                </a:solidFill>
                <a:latin typeface="Cambria" pitchFamily="34" charset="0"/>
                <a:ea typeface="Cambria" pitchFamily="34" charset="-122"/>
                <a:cs typeface="Cambria" pitchFamily="34" charset="-120"/>
              </a:rPr>
              <a:t>03</a:t>
            </a:r>
            <a:endParaRPr lang="en-US" sz="2600" dirty="0"/>
          </a:p>
        </p:txBody>
      </p:sp>
      <p:sp>
        <p:nvSpPr>
          <p:cNvPr id="9" name="Text 7"/>
          <p:cNvSpPr/>
          <p:nvPr/>
        </p:nvSpPr>
        <p:spPr>
          <a:xfrm>
            <a:off x="1508760" y="4005072"/>
            <a:ext cx="4251960" cy="731520"/>
          </a:xfrm>
          <a:prstGeom prst="rect">
            <a:avLst/>
          </a:prstGeom>
          <a:noFill/>
          <a:ln/>
        </p:spPr>
        <p:txBody>
          <a:bodyPr wrap="square" rtlCol="0" anchor="t"/>
          <a:lstStyle/>
          <a:p>
            <a:pPr marL="0" indent="0">
              <a:buNone/>
            </a:pPr>
            <a:r>
              <a:rPr lang="en-US" sz="1500" dirty="0">
                <a:solidFill>
                  <a:srgbClr val="0F2B5C"/>
                </a:solidFill>
                <a:latin typeface="Calibri" pitchFamily="34" charset="0"/>
                <a:ea typeface="Calibri" pitchFamily="34" charset="-122"/>
                <a:cs typeface="Calibri" pitchFamily="34" charset="-120"/>
              </a:rPr>
              <a:t>The performance review workflow</a:t>
            </a:r>
            <a:endParaRPr lang="en-US" sz="1500" dirty="0"/>
          </a:p>
        </p:txBody>
      </p:sp>
      <p:sp>
        <p:nvSpPr>
          <p:cNvPr id="10" name="Text 8"/>
          <p:cNvSpPr/>
          <p:nvPr/>
        </p:nvSpPr>
        <p:spPr>
          <a:xfrm>
            <a:off x="640080" y="4983480"/>
            <a:ext cx="822960" cy="822960"/>
          </a:xfrm>
          <a:prstGeom prst="rect">
            <a:avLst/>
          </a:prstGeom>
          <a:noFill/>
          <a:ln/>
        </p:spPr>
        <p:txBody>
          <a:bodyPr wrap="square" rtlCol="0" anchor="ctr"/>
          <a:lstStyle/>
          <a:p>
            <a:pPr marL="0" indent="0" algn="l">
              <a:buNone/>
            </a:pPr>
            <a:r>
              <a:rPr lang="en-US" sz="2600" b="1" dirty="0">
                <a:solidFill>
                  <a:srgbClr val="CADCFC"/>
                </a:solidFill>
                <a:latin typeface="Cambria" pitchFamily="34" charset="0"/>
                <a:ea typeface="Cambria" pitchFamily="34" charset="-122"/>
                <a:cs typeface="Cambria" pitchFamily="34" charset="-120"/>
              </a:rPr>
              <a:t>04</a:t>
            </a:r>
            <a:endParaRPr lang="en-US" sz="2600" dirty="0"/>
          </a:p>
        </p:txBody>
      </p:sp>
      <p:sp>
        <p:nvSpPr>
          <p:cNvPr id="11" name="Text 9"/>
          <p:cNvSpPr/>
          <p:nvPr/>
        </p:nvSpPr>
        <p:spPr>
          <a:xfrm>
            <a:off x="1508760" y="5056632"/>
            <a:ext cx="4251960" cy="731520"/>
          </a:xfrm>
          <a:prstGeom prst="rect">
            <a:avLst/>
          </a:prstGeom>
          <a:noFill/>
          <a:ln/>
        </p:spPr>
        <p:txBody>
          <a:bodyPr wrap="square" rtlCol="0" anchor="t"/>
          <a:lstStyle/>
          <a:p>
            <a:pPr marL="0" indent="0">
              <a:buNone/>
            </a:pPr>
            <a:r>
              <a:rPr lang="en-US" sz="1500" dirty="0">
                <a:solidFill>
                  <a:srgbClr val="0F2B5C"/>
                </a:solidFill>
                <a:latin typeface="Calibri" pitchFamily="34" charset="0"/>
                <a:ea typeface="Calibri" pitchFamily="34" charset="-122"/>
                <a:cs typeface="Calibri" pitchFamily="34" charset="-120"/>
              </a:rPr>
              <a:t>Core modules — dashboard, reports, master data</a:t>
            </a:r>
            <a:endParaRPr lang="en-US" sz="1500" dirty="0"/>
          </a:p>
        </p:txBody>
      </p:sp>
      <p:sp>
        <p:nvSpPr>
          <p:cNvPr id="12" name="Text 10"/>
          <p:cNvSpPr/>
          <p:nvPr/>
        </p:nvSpPr>
        <p:spPr>
          <a:xfrm>
            <a:off x="6217920" y="1828800"/>
            <a:ext cx="822960" cy="822960"/>
          </a:xfrm>
          <a:prstGeom prst="rect">
            <a:avLst/>
          </a:prstGeom>
          <a:noFill/>
          <a:ln/>
        </p:spPr>
        <p:txBody>
          <a:bodyPr wrap="square" rtlCol="0" anchor="ctr"/>
          <a:lstStyle/>
          <a:p>
            <a:pPr marL="0" indent="0" algn="l">
              <a:buNone/>
            </a:pPr>
            <a:r>
              <a:rPr lang="en-US" sz="2600" b="1" dirty="0">
                <a:solidFill>
                  <a:srgbClr val="CADCFC"/>
                </a:solidFill>
                <a:latin typeface="Cambria" pitchFamily="34" charset="0"/>
                <a:ea typeface="Cambria" pitchFamily="34" charset="-122"/>
                <a:cs typeface="Cambria" pitchFamily="34" charset="-120"/>
              </a:rPr>
              <a:t>05</a:t>
            </a:r>
            <a:endParaRPr lang="en-US" sz="2600" dirty="0"/>
          </a:p>
        </p:txBody>
      </p:sp>
      <p:sp>
        <p:nvSpPr>
          <p:cNvPr id="13" name="Text 11"/>
          <p:cNvSpPr/>
          <p:nvPr/>
        </p:nvSpPr>
        <p:spPr>
          <a:xfrm>
            <a:off x="7086600" y="1901952"/>
            <a:ext cx="4251960" cy="731520"/>
          </a:xfrm>
          <a:prstGeom prst="rect">
            <a:avLst/>
          </a:prstGeom>
          <a:noFill/>
          <a:ln/>
        </p:spPr>
        <p:txBody>
          <a:bodyPr wrap="square" rtlCol="0" anchor="t"/>
          <a:lstStyle/>
          <a:p>
            <a:pPr marL="0" indent="0">
              <a:buNone/>
            </a:pPr>
            <a:r>
              <a:rPr lang="en-US" sz="1500" dirty="0">
                <a:solidFill>
                  <a:srgbClr val="0F2B5C"/>
                </a:solidFill>
                <a:latin typeface="Calibri" pitchFamily="34" charset="0"/>
                <a:ea typeface="Calibri" pitchFamily="34" charset="-122"/>
                <a:cs typeface="Calibri" pitchFamily="34" charset="-120"/>
              </a:rPr>
              <a:t>Workflow Administration &amp; recovery</a:t>
            </a:r>
            <a:endParaRPr lang="en-US" sz="1500" dirty="0"/>
          </a:p>
        </p:txBody>
      </p:sp>
      <p:sp>
        <p:nvSpPr>
          <p:cNvPr id="14" name="Text 12"/>
          <p:cNvSpPr/>
          <p:nvPr/>
        </p:nvSpPr>
        <p:spPr>
          <a:xfrm>
            <a:off x="6217920" y="2880360"/>
            <a:ext cx="822960" cy="822960"/>
          </a:xfrm>
          <a:prstGeom prst="rect">
            <a:avLst/>
          </a:prstGeom>
          <a:noFill/>
          <a:ln/>
        </p:spPr>
        <p:txBody>
          <a:bodyPr wrap="square" rtlCol="0" anchor="ctr"/>
          <a:lstStyle/>
          <a:p>
            <a:pPr marL="0" indent="0" algn="l">
              <a:buNone/>
            </a:pPr>
            <a:r>
              <a:rPr lang="en-US" sz="2600" b="1" dirty="0">
                <a:solidFill>
                  <a:srgbClr val="CADCFC"/>
                </a:solidFill>
                <a:latin typeface="Cambria" pitchFamily="34" charset="0"/>
                <a:ea typeface="Cambria" pitchFamily="34" charset="-122"/>
                <a:cs typeface="Cambria" pitchFamily="34" charset="-120"/>
              </a:rPr>
              <a:t>06</a:t>
            </a:r>
            <a:endParaRPr lang="en-US" sz="2600" dirty="0"/>
          </a:p>
        </p:txBody>
      </p:sp>
      <p:sp>
        <p:nvSpPr>
          <p:cNvPr id="15" name="Text 13"/>
          <p:cNvSpPr/>
          <p:nvPr/>
        </p:nvSpPr>
        <p:spPr>
          <a:xfrm>
            <a:off x="7086600" y="2953512"/>
            <a:ext cx="4251960" cy="731520"/>
          </a:xfrm>
          <a:prstGeom prst="rect">
            <a:avLst/>
          </a:prstGeom>
          <a:noFill/>
          <a:ln/>
        </p:spPr>
        <p:txBody>
          <a:bodyPr wrap="square" rtlCol="0" anchor="t"/>
          <a:lstStyle/>
          <a:p>
            <a:pPr marL="0" indent="0">
              <a:buNone/>
            </a:pPr>
            <a:r>
              <a:rPr lang="en-US" sz="1500" dirty="0">
                <a:solidFill>
                  <a:srgbClr val="0F2B5C"/>
                </a:solidFill>
                <a:latin typeface="Calibri" pitchFamily="34" charset="0"/>
                <a:ea typeface="Calibri" pitchFamily="34" charset="-122"/>
                <a:cs typeface="Calibri" pitchFamily="34" charset="-120"/>
              </a:rPr>
              <a:t>Localization, security &amp; audit</a:t>
            </a:r>
            <a:endParaRPr lang="en-US" sz="1500" dirty="0"/>
          </a:p>
        </p:txBody>
      </p:sp>
      <p:sp>
        <p:nvSpPr>
          <p:cNvPr id="16" name="Text 14"/>
          <p:cNvSpPr/>
          <p:nvPr/>
        </p:nvSpPr>
        <p:spPr>
          <a:xfrm>
            <a:off x="6217920" y="3931920"/>
            <a:ext cx="822960" cy="822960"/>
          </a:xfrm>
          <a:prstGeom prst="rect">
            <a:avLst/>
          </a:prstGeom>
          <a:noFill/>
          <a:ln/>
        </p:spPr>
        <p:txBody>
          <a:bodyPr wrap="square" rtlCol="0" anchor="ctr"/>
          <a:lstStyle/>
          <a:p>
            <a:pPr marL="0" indent="0" algn="l">
              <a:buNone/>
            </a:pPr>
            <a:r>
              <a:rPr lang="en-US" sz="2600" b="1" dirty="0">
                <a:solidFill>
                  <a:srgbClr val="CADCFC"/>
                </a:solidFill>
                <a:latin typeface="Cambria" pitchFamily="34" charset="0"/>
                <a:ea typeface="Cambria" pitchFamily="34" charset="-122"/>
                <a:cs typeface="Cambria" pitchFamily="34" charset="-120"/>
              </a:rPr>
              <a:t>07</a:t>
            </a:r>
            <a:endParaRPr lang="en-US" sz="2600" dirty="0"/>
          </a:p>
        </p:txBody>
      </p:sp>
      <p:sp>
        <p:nvSpPr>
          <p:cNvPr id="17" name="Text 15"/>
          <p:cNvSpPr/>
          <p:nvPr/>
        </p:nvSpPr>
        <p:spPr>
          <a:xfrm>
            <a:off x="7086600" y="4005072"/>
            <a:ext cx="4251960" cy="731520"/>
          </a:xfrm>
          <a:prstGeom prst="rect">
            <a:avLst/>
          </a:prstGeom>
          <a:noFill/>
          <a:ln/>
        </p:spPr>
        <p:txBody>
          <a:bodyPr wrap="square" rtlCol="0" anchor="t"/>
          <a:lstStyle/>
          <a:p>
            <a:pPr marL="0" indent="0">
              <a:buNone/>
            </a:pPr>
            <a:r>
              <a:rPr lang="en-US" sz="1500" dirty="0">
                <a:solidFill>
                  <a:srgbClr val="0F2B5C"/>
                </a:solidFill>
                <a:latin typeface="Calibri" pitchFamily="34" charset="0"/>
                <a:ea typeface="Calibri" pitchFamily="34" charset="-122"/>
                <a:cs typeface="Calibri" pitchFamily="34" charset="-120"/>
              </a:rPr>
              <a:t>Testing, deployment &amp; release readiness</a:t>
            </a:r>
            <a:endParaRPr lang="en-US" sz="1500" dirty="0"/>
          </a:p>
        </p:txBody>
      </p:sp>
      <p:sp>
        <p:nvSpPr>
          <p:cNvPr id="18" name="Text 16"/>
          <p:cNvSpPr/>
          <p:nvPr/>
        </p:nvSpPr>
        <p:spPr>
          <a:xfrm>
            <a:off x="6217920" y="4983480"/>
            <a:ext cx="822960" cy="822960"/>
          </a:xfrm>
          <a:prstGeom prst="rect">
            <a:avLst/>
          </a:prstGeom>
          <a:noFill/>
          <a:ln/>
        </p:spPr>
        <p:txBody>
          <a:bodyPr wrap="square" rtlCol="0" anchor="ctr"/>
          <a:lstStyle/>
          <a:p>
            <a:pPr marL="0" indent="0" algn="l">
              <a:buNone/>
            </a:pPr>
            <a:r>
              <a:rPr lang="en-US" sz="2600" b="1" dirty="0">
                <a:solidFill>
                  <a:srgbClr val="CADCFC"/>
                </a:solidFill>
                <a:latin typeface="Cambria" pitchFamily="34" charset="0"/>
                <a:ea typeface="Cambria" pitchFamily="34" charset="-122"/>
                <a:cs typeface="Cambria" pitchFamily="34" charset="-120"/>
              </a:rPr>
              <a:t>08</a:t>
            </a:r>
            <a:endParaRPr lang="en-US" sz="2600" dirty="0"/>
          </a:p>
        </p:txBody>
      </p:sp>
      <p:sp>
        <p:nvSpPr>
          <p:cNvPr id="19" name="Text 17"/>
          <p:cNvSpPr/>
          <p:nvPr/>
        </p:nvSpPr>
        <p:spPr>
          <a:xfrm>
            <a:off x="7086600" y="5056632"/>
            <a:ext cx="4251960" cy="731520"/>
          </a:xfrm>
          <a:prstGeom prst="rect">
            <a:avLst/>
          </a:prstGeom>
          <a:noFill/>
          <a:ln/>
        </p:spPr>
        <p:txBody>
          <a:bodyPr wrap="square" rtlCol="0" anchor="t"/>
          <a:lstStyle/>
          <a:p>
            <a:pPr marL="0" indent="0">
              <a:buNone/>
            </a:pPr>
            <a:r>
              <a:rPr lang="en-US" sz="1500" dirty="0">
                <a:solidFill>
                  <a:srgbClr val="0F2B5C"/>
                </a:solidFill>
                <a:latin typeface="Calibri" pitchFamily="34" charset="0"/>
                <a:ea typeface="Calibri" pitchFamily="34" charset="-122"/>
                <a:cs typeface="Calibri" pitchFamily="34" charset="-120"/>
              </a:rPr>
              <a:t>Future roadmap</a:t>
            </a:r>
            <a:endParaRPr lang="en-US" sz="1500" dirty="0"/>
          </a:p>
        </p:txBody>
      </p:sp>
      <p:sp>
        <p:nvSpPr>
          <p:cNvPr id="20" name="Text 18"/>
          <p:cNvSpPr/>
          <p:nvPr/>
        </p:nvSpPr>
        <p:spPr>
          <a:xfrm>
            <a:off x="548640" y="6446520"/>
            <a:ext cx="5486400" cy="274320"/>
          </a:xfrm>
          <a:prstGeom prst="rect">
            <a:avLst/>
          </a:prstGeom>
          <a:noFill/>
          <a:ln/>
        </p:spPr>
        <p:txBody>
          <a:bodyPr wrap="square" rtlCol="0" anchor="ctr"/>
          <a:lstStyle/>
          <a:p>
            <a:pPr marL="0" indent="0">
              <a:buNone/>
            </a:pPr>
            <a:r>
              <a:rPr lang="en-US" sz="900" dirty="0">
                <a:solidFill>
                  <a:srgbClr val="94A3B8"/>
                </a:solidFill>
                <a:latin typeface="Calibri" pitchFamily="34" charset="0"/>
                <a:ea typeface="Calibri" pitchFamily="34" charset="-122"/>
                <a:cs typeface="Calibri" pitchFamily="34" charset="-120"/>
              </a:rPr>
              <a:t>Performance Management System · v1.0.0</a:t>
            </a:r>
            <a:endParaRPr lang="en-US" sz="900" dirty="0"/>
          </a:p>
        </p:txBody>
      </p:sp>
      <p:sp>
        <p:nvSpPr>
          <p:cNvPr id="21" name="Text 19"/>
          <p:cNvSpPr/>
          <p:nvPr/>
        </p:nvSpPr>
        <p:spPr>
          <a:xfrm>
            <a:off x="11460175" y="6446520"/>
            <a:ext cx="457200" cy="274320"/>
          </a:xfrm>
          <a:prstGeom prst="rect">
            <a:avLst/>
          </a:prstGeom>
          <a:noFill/>
          <a:ln/>
        </p:spPr>
        <p:txBody>
          <a:bodyPr wrap="square" rtlCol="0" anchor="ctr"/>
          <a:lstStyle/>
          <a:p>
            <a:pPr marL="0" indent="0" algn="r">
              <a:buNone/>
            </a:pPr>
            <a:r>
              <a:rPr lang="en-US" sz="1000" dirty="0">
                <a:solidFill>
                  <a:srgbClr val="94A3B8"/>
                </a:solidFill>
                <a:latin typeface="Calibri" pitchFamily="34" charset="0"/>
                <a:ea typeface="Calibri" pitchFamily="34" charset="-122"/>
                <a:cs typeface="Calibri"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rtlCol="0" anchor="ctr"/>
          <a:lstStyle/>
          <a:p>
            <a:pPr marL="0" indent="0">
              <a:buNone/>
            </a:pPr>
            <a:r>
              <a:rPr lang="en-US" sz="1200" b="1" kern="0" spc="200" dirty="0">
                <a:solidFill>
                  <a:srgbClr val="2F6FED"/>
                </a:solidFill>
                <a:latin typeface="Calibri" pitchFamily="34" charset="0"/>
                <a:ea typeface="Calibri" pitchFamily="34" charset="-122"/>
                <a:cs typeface="Calibri" pitchFamily="34" charset="-120"/>
              </a:rPr>
              <a:t>WHY THIS EXISTS</a:t>
            </a:r>
            <a:endParaRPr lang="en-US" sz="1200" dirty="0"/>
          </a:p>
        </p:txBody>
      </p:sp>
      <p:sp>
        <p:nvSpPr>
          <p:cNvPr id="3" name="Text 1"/>
          <p:cNvSpPr/>
          <p:nvPr/>
        </p:nvSpPr>
        <p:spPr>
          <a:xfrm>
            <a:off x="548640" y="713232"/>
            <a:ext cx="10515600" cy="822960"/>
          </a:xfrm>
          <a:prstGeom prst="rect">
            <a:avLst/>
          </a:prstGeom>
          <a:noFill/>
          <a:ln/>
        </p:spPr>
        <p:txBody>
          <a:bodyPr wrap="square" rtlCol="0" anchor="ctr"/>
          <a:lstStyle/>
          <a:p>
            <a:pPr marL="0" indent="0">
              <a:buNone/>
            </a:pPr>
            <a:r>
              <a:rPr lang="en-US" sz="3200" b="1" dirty="0">
                <a:solidFill>
                  <a:srgbClr val="0F2B5C"/>
                </a:solidFill>
                <a:latin typeface="Cambria" pitchFamily="34" charset="0"/>
                <a:ea typeface="Cambria" pitchFamily="34" charset="-122"/>
                <a:cs typeface="Cambria" pitchFamily="34" charset="-120"/>
              </a:rPr>
              <a:t>The business problem</a:t>
            </a:r>
            <a:endParaRPr lang="en-US" sz="3200" dirty="0"/>
          </a:p>
        </p:txBody>
      </p:sp>
      <p:sp>
        <p:nvSpPr>
          <p:cNvPr id="4" name="Text 2"/>
          <p:cNvSpPr/>
          <p:nvPr/>
        </p:nvSpPr>
        <p:spPr>
          <a:xfrm>
            <a:off x="548640" y="1737360"/>
            <a:ext cx="5760720" cy="1920240"/>
          </a:xfrm>
          <a:prstGeom prst="rect">
            <a:avLst/>
          </a:prstGeom>
          <a:noFill/>
          <a:ln/>
        </p:spPr>
        <p:txBody>
          <a:bodyPr wrap="square" rtlCol="0" anchor="ctr"/>
          <a:lstStyle/>
          <a:p>
            <a:pPr marL="0" indent="0">
              <a:lnSpc>
                <a:spcPct val="135000"/>
              </a:lnSpc>
              <a:buNone/>
            </a:pPr>
            <a:r>
              <a:rPr lang="en-US" sz="1500" dirty="0">
                <a:solidFill>
                  <a:srgbClr val="475569"/>
                </a:solidFill>
                <a:latin typeface="Calibri" pitchFamily="34" charset="0"/>
                <a:ea typeface="Calibri" pitchFamily="34" charset="-122"/>
                <a:cs typeface="Calibri" pitchFamily="34" charset="-120"/>
              </a:rPr>
              <a:t>Annual performance appraisal at most mid-size organizations runs on spreadsheets, email chains, and a legacy system nobody wants to touch. There is no enforced workflow, no audit trail, no self-service reporting, and no bilingual support.</a:t>
            </a:r>
            <a:endParaRPr lang="en-US" sz="1500" dirty="0"/>
          </a:p>
        </p:txBody>
      </p:sp>
      <p:sp>
        <p:nvSpPr>
          <p:cNvPr id="5" name="Text 3"/>
          <p:cNvSpPr/>
          <p:nvPr/>
        </p:nvSpPr>
        <p:spPr>
          <a:xfrm>
            <a:off x="548640" y="3840480"/>
            <a:ext cx="5760720" cy="1920240"/>
          </a:xfrm>
          <a:prstGeom prst="rect">
            <a:avLst/>
          </a:prstGeom>
          <a:noFill/>
          <a:ln/>
        </p:spPr>
        <p:txBody>
          <a:bodyPr wrap="square" rtlCol="0" anchor="ctr"/>
          <a:lstStyle/>
          <a:p>
            <a:pPr marL="0" indent="0">
              <a:lnSpc>
                <a:spcPct val="135000"/>
              </a:lnSpc>
              <a:buNone/>
            </a:pPr>
            <a:r>
              <a:rPr lang="en-US" sz="1500" dirty="0">
                <a:solidFill>
                  <a:srgbClr val="475569"/>
                </a:solidFill>
                <a:latin typeface="Calibri" pitchFamily="34" charset="0"/>
                <a:ea typeface="Calibri" pitchFamily="34" charset="-122"/>
                <a:cs typeface="Calibri" pitchFamily="34" charset="-120"/>
              </a:rPr>
              <a:t>This system replaces that with a single, auditable, workflow-enforced platform — every review moves through a fixed, timestamped sequence, and every exceptional situation has an explicit, audited recovery path instead of a database admin editing rows by hand.</a:t>
            </a:r>
            <a:endParaRPr lang="en-US" sz="1500" dirty="0"/>
          </a:p>
        </p:txBody>
      </p:sp>
      <p:sp>
        <p:nvSpPr>
          <p:cNvPr id="6" name="Shape 4"/>
          <p:cNvSpPr/>
          <p:nvPr/>
        </p:nvSpPr>
        <p:spPr>
          <a:xfrm>
            <a:off x="6675120" y="1737360"/>
            <a:ext cx="2377440" cy="1828800"/>
          </a:xfrm>
          <a:prstGeom prst="roundRect">
            <a:avLst>
              <a:gd name="adj" fmla="val 6000"/>
            </a:avLst>
          </a:prstGeom>
          <a:solidFill>
            <a:srgbClr val="F4F7FE"/>
          </a:solidFill>
          <a:ln/>
        </p:spPr>
        <p:txBody>
          <a:bodyPr/>
          <a:lstStyle/>
          <a:p>
            <a:endParaRPr lang="en-KW"/>
          </a:p>
        </p:txBody>
      </p:sp>
      <p:sp>
        <p:nvSpPr>
          <p:cNvPr id="7" name="Text 5"/>
          <p:cNvSpPr/>
          <p:nvPr/>
        </p:nvSpPr>
        <p:spPr>
          <a:xfrm>
            <a:off x="6675120" y="1938528"/>
            <a:ext cx="2377440" cy="822960"/>
          </a:xfrm>
          <a:prstGeom prst="rect">
            <a:avLst/>
          </a:prstGeom>
          <a:noFill/>
          <a:ln/>
        </p:spPr>
        <p:txBody>
          <a:bodyPr wrap="square" rtlCol="0" anchor="ctr"/>
          <a:lstStyle/>
          <a:p>
            <a:pPr marL="0" indent="0" algn="ctr">
              <a:buNone/>
            </a:pPr>
            <a:r>
              <a:rPr lang="en-US" sz="3400" b="1" dirty="0">
                <a:solidFill>
                  <a:srgbClr val="2F6FED"/>
                </a:solidFill>
                <a:latin typeface="Cambria" pitchFamily="34" charset="0"/>
                <a:ea typeface="Cambria" pitchFamily="34" charset="-122"/>
                <a:cs typeface="Cambria" pitchFamily="34" charset="-120"/>
              </a:rPr>
              <a:t>7</a:t>
            </a:r>
            <a:endParaRPr lang="en-US" sz="3400" dirty="0"/>
          </a:p>
        </p:txBody>
      </p:sp>
      <p:sp>
        <p:nvSpPr>
          <p:cNvPr id="8" name="Text 6"/>
          <p:cNvSpPr/>
          <p:nvPr/>
        </p:nvSpPr>
        <p:spPr>
          <a:xfrm>
            <a:off x="6812280" y="2788920"/>
            <a:ext cx="2103120" cy="640080"/>
          </a:xfrm>
          <a:prstGeom prst="rect">
            <a:avLst/>
          </a:prstGeom>
          <a:noFill/>
          <a:ln/>
        </p:spPr>
        <p:txBody>
          <a:bodyPr wrap="square" rtlCol="0" anchor="ctr"/>
          <a:lstStyle/>
          <a:p>
            <a:pPr marL="0" indent="0" algn="ctr">
              <a:buNone/>
            </a:pPr>
            <a:r>
              <a:rPr lang="en-US" sz="1150" dirty="0">
                <a:solidFill>
                  <a:srgbClr val="475569"/>
                </a:solidFill>
                <a:latin typeface="Calibri" pitchFamily="34" charset="0"/>
                <a:ea typeface="Calibri" pitchFamily="34" charset="-122"/>
                <a:cs typeface="Calibri" pitchFamily="34" charset="-120"/>
              </a:rPr>
              <a:t>workflow stages,</a:t>
            </a:r>
            <a:endParaRPr lang="en-US" sz="1150" dirty="0"/>
          </a:p>
          <a:p>
            <a:pPr marL="0" indent="0" algn="ctr">
              <a:buNone/>
            </a:pPr>
            <a:r>
              <a:rPr lang="en-US" sz="1150" dirty="0">
                <a:solidFill>
                  <a:srgbClr val="475569"/>
                </a:solidFill>
                <a:latin typeface="Calibri" pitchFamily="34" charset="0"/>
                <a:ea typeface="Calibri" pitchFamily="34" charset="-122"/>
                <a:cs typeface="Calibri" pitchFamily="34" charset="-120"/>
              </a:rPr>
              <a:t>fully enforced</a:t>
            </a:r>
            <a:endParaRPr lang="en-US" sz="1150" dirty="0"/>
          </a:p>
        </p:txBody>
      </p:sp>
      <p:sp>
        <p:nvSpPr>
          <p:cNvPr id="9" name="Shape 7"/>
          <p:cNvSpPr/>
          <p:nvPr/>
        </p:nvSpPr>
        <p:spPr>
          <a:xfrm>
            <a:off x="9281160" y="1737360"/>
            <a:ext cx="2377440" cy="1828800"/>
          </a:xfrm>
          <a:prstGeom prst="roundRect">
            <a:avLst>
              <a:gd name="adj" fmla="val 6000"/>
            </a:avLst>
          </a:prstGeom>
          <a:solidFill>
            <a:srgbClr val="F4F7FE"/>
          </a:solidFill>
          <a:ln/>
        </p:spPr>
        <p:txBody>
          <a:bodyPr/>
          <a:lstStyle/>
          <a:p>
            <a:endParaRPr lang="en-KW"/>
          </a:p>
        </p:txBody>
      </p:sp>
      <p:sp>
        <p:nvSpPr>
          <p:cNvPr id="10" name="Text 8"/>
          <p:cNvSpPr/>
          <p:nvPr/>
        </p:nvSpPr>
        <p:spPr>
          <a:xfrm>
            <a:off x="9281160" y="1938528"/>
            <a:ext cx="2377440" cy="822960"/>
          </a:xfrm>
          <a:prstGeom prst="rect">
            <a:avLst/>
          </a:prstGeom>
          <a:noFill/>
          <a:ln/>
        </p:spPr>
        <p:txBody>
          <a:bodyPr wrap="square" rtlCol="0" anchor="ctr"/>
          <a:lstStyle/>
          <a:p>
            <a:pPr marL="0" indent="0" algn="ctr">
              <a:buNone/>
            </a:pPr>
            <a:r>
              <a:rPr lang="en-US" sz="3400" b="1" dirty="0">
                <a:solidFill>
                  <a:srgbClr val="2F6FED"/>
                </a:solidFill>
                <a:latin typeface="Cambria" pitchFamily="34" charset="0"/>
                <a:ea typeface="Cambria" pitchFamily="34" charset="-122"/>
                <a:cs typeface="Cambria" pitchFamily="34" charset="-120"/>
              </a:rPr>
              <a:t>2</a:t>
            </a:r>
            <a:endParaRPr lang="en-US" sz="3400" dirty="0"/>
          </a:p>
        </p:txBody>
      </p:sp>
      <p:sp>
        <p:nvSpPr>
          <p:cNvPr id="11" name="Text 9"/>
          <p:cNvSpPr/>
          <p:nvPr/>
        </p:nvSpPr>
        <p:spPr>
          <a:xfrm>
            <a:off x="9418320" y="2788920"/>
            <a:ext cx="2103120" cy="640080"/>
          </a:xfrm>
          <a:prstGeom prst="rect">
            <a:avLst/>
          </a:prstGeom>
          <a:noFill/>
          <a:ln/>
        </p:spPr>
        <p:txBody>
          <a:bodyPr wrap="square" rtlCol="0" anchor="ctr"/>
          <a:lstStyle/>
          <a:p>
            <a:pPr marL="0" indent="0" algn="ctr">
              <a:buNone/>
            </a:pPr>
            <a:r>
              <a:rPr lang="en-US" sz="1150" dirty="0">
                <a:solidFill>
                  <a:srgbClr val="475569"/>
                </a:solidFill>
                <a:latin typeface="Calibri" pitchFamily="34" charset="0"/>
                <a:ea typeface="Calibri" pitchFamily="34" charset="-122"/>
                <a:cs typeface="Calibri" pitchFamily="34" charset="-120"/>
              </a:rPr>
              <a:t>languages,</a:t>
            </a:r>
            <a:endParaRPr lang="en-US" sz="1150" dirty="0"/>
          </a:p>
          <a:p>
            <a:pPr marL="0" indent="0" algn="ctr">
              <a:buNone/>
            </a:pPr>
            <a:r>
              <a:rPr lang="en-US" sz="1150" dirty="0">
                <a:solidFill>
                  <a:srgbClr val="475569"/>
                </a:solidFill>
                <a:latin typeface="Calibri" pitchFamily="34" charset="0"/>
                <a:ea typeface="Calibri" pitchFamily="34" charset="-122"/>
                <a:cs typeface="Calibri" pitchFamily="34" charset="-120"/>
              </a:rPr>
              <a:t>full RTL support</a:t>
            </a:r>
            <a:endParaRPr lang="en-US" sz="1150" dirty="0"/>
          </a:p>
        </p:txBody>
      </p:sp>
      <p:sp>
        <p:nvSpPr>
          <p:cNvPr id="12" name="Shape 10"/>
          <p:cNvSpPr/>
          <p:nvPr/>
        </p:nvSpPr>
        <p:spPr>
          <a:xfrm>
            <a:off x="6675120" y="3840480"/>
            <a:ext cx="2377440" cy="1828800"/>
          </a:xfrm>
          <a:prstGeom prst="roundRect">
            <a:avLst>
              <a:gd name="adj" fmla="val 6000"/>
            </a:avLst>
          </a:prstGeom>
          <a:solidFill>
            <a:srgbClr val="F4F7FE"/>
          </a:solidFill>
          <a:ln/>
        </p:spPr>
        <p:txBody>
          <a:bodyPr/>
          <a:lstStyle/>
          <a:p>
            <a:endParaRPr lang="en-KW"/>
          </a:p>
        </p:txBody>
      </p:sp>
      <p:sp>
        <p:nvSpPr>
          <p:cNvPr id="13" name="Text 11"/>
          <p:cNvSpPr/>
          <p:nvPr/>
        </p:nvSpPr>
        <p:spPr>
          <a:xfrm>
            <a:off x="6675120" y="4041648"/>
            <a:ext cx="2377440" cy="822960"/>
          </a:xfrm>
          <a:prstGeom prst="rect">
            <a:avLst/>
          </a:prstGeom>
          <a:noFill/>
          <a:ln/>
        </p:spPr>
        <p:txBody>
          <a:bodyPr wrap="square" rtlCol="0" anchor="ctr"/>
          <a:lstStyle/>
          <a:p>
            <a:pPr marL="0" indent="0" algn="ctr">
              <a:buNone/>
            </a:pPr>
            <a:r>
              <a:rPr lang="en-US" sz="3400" b="1" dirty="0">
                <a:solidFill>
                  <a:srgbClr val="2F6FED"/>
                </a:solidFill>
                <a:latin typeface="Cambria" pitchFamily="34" charset="0"/>
                <a:ea typeface="Cambria" pitchFamily="34" charset="-122"/>
                <a:cs typeface="Cambria" pitchFamily="34" charset="-120"/>
              </a:rPr>
              <a:t>6</a:t>
            </a:r>
            <a:endParaRPr lang="en-US" sz="3400" dirty="0"/>
          </a:p>
        </p:txBody>
      </p:sp>
      <p:sp>
        <p:nvSpPr>
          <p:cNvPr id="14" name="Text 12"/>
          <p:cNvSpPr/>
          <p:nvPr/>
        </p:nvSpPr>
        <p:spPr>
          <a:xfrm>
            <a:off x="6812280" y="4892040"/>
            <a:ext cx="2103120" cy="640080"/>
          </a:xfrm>
          <a:prstGeom prst="rect">
            <a:avLst/>
          </a:prstGeom>
          <a:noFill/>
          <a:ln/>
        </p:spPr>
        <p:txBody>
          <a:bodyPr wrap="square" rtlCol="0" anchor="ctr"/>
          <a:lstStyle/>
          <a:p>
            <a:pPr marL="0" indent="0" algn="ctr">
              <a:buNone/>
            </a:pPr>
            <a:r>
              <a:rPr lang="en-US" sz="1150" dirty="0">
                <a:solidFill>
                  <a:srgbClr val="475569"/>
                </a:solidFill>
                <a:latin typeface="Calibri" pitchFamily="34" charset="0"/>
                <a:ea typeface="Calibri" pitchFamily="34" charset="-122"/>
                <a:cs typeface="Calibri" pitchFamily="34" charset="-120"/>
              </a:rPr>
              <a:t>automated</a:t>
            </a:r>
            <a:endParaRPr lang="en-US" sz="1150" dirty="0"/>
          </a:p>
          <a:p>
            <a:pPr marL="0" indent="0" algn="ctr">
              <a:buNone/>
            </a:pPr>
            <a:r>
              <a:rPr lang="en-US" sz="1150" dirty="0">
                <a:solidFill>
                  <a:srgbClr val="475569"/>
                </a:solidFill>
                <a:latin typeface="Calibri" pitchFamily="34" charset="0"/>
                <a:ea typeface="Calibri" pitchFamily="34" charset="-122"/>
                <a:cs typeface="Calibri" pitchFamily="34" charset="-120"/>
              </a:rPr>
              <a:t>recovery actions</a:t>
            </a:r>
            <a:endParaRPr lang="en-US" sz="1150" dirty="0"/>
          </a:p>
        </p:txBody>
      </p:sp>
      <p:sp>
        <p:nvSpPr>
          <p:cNvPr id="15" name="Shape 13"/>
          <p:cNvSpPr/>
          <p:nvPr/>
        </p:nvSpPr>
        <p:spPr>
          <a:xfrm>
            <a:off x="9281160" y="3840480"/>
            <a:ext cx="2377440" cy="1828800"/>
          </a:xfrm>
          <a:prstGeom prst="roundRect">
            <a:avLst>
              <a:gd name="adj" fmla="val 6000"/>
            </a:avLst>
          </a:prstGeom>
          <a:solidFill>
            <a:srgbClr val="F4F7FE"/>
          </a:solidFill>
          <a:ln/>
        </p:spPr>
        <p:txBody>
          <a:bodyPr/>
          <a:lstStyle/>
          <a:p>
            <a:endParaRPr lang="en-KW"/>
          </a:p>
        </p:txBody>
      </p:sp>
      <p:sp>
        <p:nvSpPr>
          <p:cNvPr id="16" name="Text 14"/>
          <p:cNvSpPr/>
          <p:nvPr/>
        </p:nvSpPr>
        <p:spPr>
          <a:xfrm>
            <a:off x="9281160" y="4041648"/>
            <a:ext cx="2377440" cy="822960"/>
          </a:xfrm>
          <a:prstGeom prst="rect">
            <a:avLst/>
          </a:prstGeom>
          <a:noFill/>
          <a:ln/>
        </p:spPr>
        <p:txBody>
          <a:bodyPr wrap="square" rtlCol="0" anchor="ctr"/>
          <a:lstStyle/>
          <a:p>
            <a:pPr marL="0" indent="0" algn="ctr">
              <a:buNone/>
            </a:pPr>
            <a:r>
              <a:rPr lang="en-US" sz="3400" b="1" dirty="0">
                <a:solidFill>
                  <a:srgbClr val="2F6FED"/>
                </a:solidFill>
                <a:latin typeface="Cambria" pitchFamily="34" charset="0"/>
                <a:ea typeface="Cambria" pitchFamily="34" charset="-122"/>
                <a:cs typeface="Cambria" pitchFamily="34" charset="-120"/>
              </a:rPr>
              <a:t>100%</a:t>
            </a:r>
            <a:endParaRPr lang="en-US" sz="3400" dirty="0"/>
          </a:p>
        </p:txBody>
      </p:sp>
      <p:sp>
        <p:nvSpPr>
          <p:cNvPr id="17" name="Text 15"/>
          <p:cNvSpPr/>
          <p:nvPr/>
        </p:nvSpPr>
        <p:spPr>
          <a:xfrm>
            <a:off x="9418320" y="4892040"/>
            <a:ext cx="2103120" cy="640080"/>
          </a:xfrm>
          <a:prstGeom prst="rect">
            <a:avLst/>
          </a:prstGeom>
          <a:noFill/>
          <a:ln/>
        </p:spPr>
        <p:txBody>
          <a:bodyPr wrap="square" rtlCol="0" anchor="ctr"/>
          <a:lstStyle/>
          <a:p>
            <a:pPr marL="0" indent="0" algn="ctr">
              <a:buNone/>
            </a:pPr>
            <a:r>
              <a:rPr lang="en-US" sz="1150" dirty="0">
                <a:solidFill>
                  <a:srgbClr val="475569"/>
                </a:solidFill>
                <a:latin typeface="Calibri" pitchFamily="34" charset="0"/>
                <a:ea typeface="Calibri" pitchFamily="34" charset="-122"/>
                <a:cs typeface="Calibri" pitchFamily="34" charset="-120"/>
              </a:rPr>
              <a:t>of transitions</a:t>
            </a:r>
            <a:endParaRPr lang="en-US" sz="1150" dirty="0"/>
          </a:p>
          <a:p>
            <a:pPr marL="0" indent="0" algn="ctr">
              <a:buNone/>
            </a:pPr>
            <a:r>
              <a:rPr lang="en-US" sz="1150" dirty="0">
                <a:solidFill>
                  <a:srgbClr val="475569"/>
                </a:solidFill>
                <a:latin typeface="Calibri" pitchFamily="34" charset="0"/>
                <a:ea typeface="Calibri" pitchFamily="34" charset="-122"/>
                <a:cs typeface="Calibri" pitchFamily="34" charset="-120"/>
              </a:rPr>
              <a:t>audited</a:t>
            </a:r>
            <a:endParaRPr lang="en-US" sz="1150" dirty="0"/>
          </a:p>
        </p:txBody>
      </p:sp>
      <p:sp>
        <p:nvSpPr>
          <p:cNvPr id="18" name="Text 16"/>
          <p:cNvSpPr/>
          <p:nvPr/>
        </p:nvSpPr>
        <p:spPr>
          <a:xfrm>
            <a:off x="548640" y="6446520"/>
            <a:ext cx="5486400" cy="274320"/>
          </a:xfrm>
          <a:prstGeom prst="rect">
            <a:avLst/>
          </a:prstGeom>
          <a:noFill/>
          <a:ln/>
        </p:spPr>
        <p:txBody>
          <a:bodyPr wrap="square" rtlCol="0" anchor="ctr"/>
          <a:lstStyle/>
          <a:p>
            <a:pPr marL="0" indent="0">
              <a:buNone/>
            </a:pPr>
            <a:r>
              <a:rPr lang="en-US" sz="900" dirty="0">
                <a:solidFill>
                  <a:srgbClr val="94A3B8"/>
                </a:solidFill>
                <a:latin typeface="Calibri" pitchFamily="34" charset="0"/>
                <a:ea typeface="Calibri" pitchFamily="34" charset="-122"/>
                <a:cs typeface="Calibri" pitchFamily="34" charset="-120"/>
              </a:rPr>
              <a:t>Performance Management System · v1.0.0</a:t>
            </a:r>
            <a:endParaRPr lang="en-US" sz="900" dirty="0"/>
          </a:p>
        </p:txBody>
      </p:sp>
      <p:sp>
        <p:nvSpPr>
          <p:cNvPr id="19" name="Text 17"/>
          <p:cNvSpPr/>
          <p:nvPr/>
        </p:nvSpPr>
        <p:spPr>
          <a:xfrm>
            <a:off x="11460175" y="6446520"/>
            <a:ext cx="457200" cy="274320"/>
          </a:xfrm>
          <a:prstGeom prst="rect">
            <a:avLst/>
          </a:prstGeom>
          <a:noFill/>
          <a:ln/>
        </p:spPr>
        <p:txBody>
          <a:bodyPr wrap="square" rtlCol="0" anchor="ctr"/>
          <a:lstStyle/>
          <a:p>
            <a:pPr marL="0" indent="0" algn="r">
              <a:buNone/>
            </a:pPr>
            <a:r>
              <a:rPr lang="en-US" sz="1000" dirty="0">
                <a:solidFill>
                  <a:srgbClr val="94A3B8"/>
                </a:solidFill>
                <a:latin typeface="Calibri" pitchFamily="34" charset="0"/>
                <a:ea typeface="Calibri" pitchFamily="34" charset="-122"/>
                <a:cs typeface="Calibri" pitchFamily="34" charset="-120"/>
              </a:rPr>
              <a:t>3</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rtlCol="0" anchor="ctr"/>
          <a:lstStyle/>
          <a:p>
            <a:pPr marL="0" indent="0">
              <a:buNone/>
            </a:pPr>
            <a:r>
              <a:rPr lang="en-US" sz="1200" b="1" kern="0" spc="200" dirty="0">
                <a:solidFill>
                  <a:srgbClr val="2F6FED"/>
                </a:solidFill>
                <a:latin typeface="Calibri" pitchFamily="34" charset="0"/>
                <a:ea typeface="Calibri" pitchFamily="34" charset="-122"/>
                <a:cs typeface="Calibri" pitchFamily="34" charset="-120"/>
              </a:rPr>
              <a:t>WHO USES IT</a:t>
            </a:r>
            <a:endParaRPr lang="en-US" sz="1200" dirty="0"/>
          </a:p>
        </p:txBody>
      </p:sp>
      <p:sp>
        <p:nvSpPr>
          <p:cNvPr id="3" name="Text 1"/>
          <p:cNvSpPr/>
          <p:nvPr/>
        </p:nvSpPr>
        <p:spPr>
          <a:xfrm>
            <a:off x="548640" y="713232"/>
            <a:ext cx="10515600" cy="822960"/>
          </a:xfrm>
          <a:prstGeom prst="rect">
            <a:avLst/>
          </a:prstGeom>
          <a:noFill/>
          <a:ln/>
        </p:spPr>
        <p:txBody>
          <a:bodyPr wrap="square" rtlCol="0" anchor="ctr"/>
          <a:lstStyle/>
          <a:p>
            <a:pPr marL="0" indent="0">
              <a:buNone/>
            </a:pPr>
            <a:r>
              <a:rPr lang="en-US" sz="3200" b="1" dirty="0">
                <a:solidFill>
                  <a:srgbClr val="0F2B5C"/>
                </a:solidFill>
                <a:latin typeface="Cambria" pitchFamily="34" charset="0"/>
                <a:ea typeface="Cambria" pitchFamily="34" charset="-122"/>
                <a:cs typeface="Cambria" pitchFamily="34" charset="-120"/>
              </a:rPr>
              <a:t>Four roles, one platform</a:t>
            </a:r>
            <a:endParaRPr lang="en-US" sz="3200" dirty="0"/>
          </a:p>
        </p:txBody>
      </p:sp>
      <p:sp>
        <p:nvSpPr>
          <p:cNvPr id="4" name="Shape 2"/>
          <p:cNvSpPr/>
          <p:nvPr/>
        </p:nvSpPr>
        <p:spPr>
          <a:xfrm>
            <a:off x="548640" y="1828800"/>
            <a:ext cx="2560320" cy="4206240"/>
          </a:xfrm>
          <a:prstGeom prst="roundRect">
            <a:avLst>
              <a:gd name="adj" fmla="val 3571"/>
            </a:avLst>
          </a:prstGeom>
          <a:solidFill>
            <a:srgbClr val="4C8BF5"/>
          </a:solidFill>
          <a:ln/>
        </p:spPr>
        <p:txBody>
          <a:bodyPr/>
          <a:lstStyle/>
          <a:p>
            <a:endParaRPr lang="en-KW"/>
          </a:p>
        </p:txBody>
      </p:sp>
      <p:sp>
        <p:nvSpPr>
          <p:cNvPr id="5" name="Text 3"/>
          <p:cNvSpPr/>
          <p:nvPr/>
        </p:nvSpPr>
        <p:spPr>
          <a:xfrm>
            <a:off x="777240" y="2103120"/>
            <a:ext cx="2103120" cy="731520"/>
          </a:xfrm>
          <a:prstGeom prst="rect">
            <a:avLst/>
          </a:prstGeom>
          <a:noFill/>
          <a:ln/>
        </p:spPr>
        <p:txBody>
          <a:bodyPr wrap="square"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Employee</a:t>
            </a:r>
            <a:endParaRPr lang="en-US" sz="1900" dirty="0"/>
          </a:p>
        </p:txBody>
      </p:sp>
      <p:sp>
        <p:nvSpPr>
          <p:cNvPr id="6" name="Text 4"/>
          <p:cNvSpPr/>
          <p:nvPr/>
        </p:nvSpPr>
        <p:spPr>
          <a:xfrm>
            <a:off x="777240" y="2880360"/>
            <a:ext cx="2103120" cy="2834640"/>
          </a:xfrm>
          <a:prstGeom prst="rect">
            <a:avLst/>
          </a:prstGeom>
          <a:noFill/>
          <a:ln/>
        </p:spPr>
        <p:txBody>
          <a:bodyPr wrap="square" rtlCol="0" anchor="ctr"/>
          <a:lstStyle/>
          <a:p>
            <a:pPr marL="0" indent="0">
              <a:lnSpc>
                <a:spcPct val="130000"/>
              </a:lnSpc>
              <a:buNone/>
            </a:pPr>
            <a:r>
              <a:rPr lang="en-US" sz="1250" dirty="0">
                <a:solidFill>
                  <a:srgbClr val="CADCFC"/>
                </a:solidFill>
                <a:latin typeface="Calibri" pitchFamily="34" charset="0"/>
                <a:ea typeface="Calibri" pitchFamily="34" charset="-122"/>
                <a:cs typeface="Calibri" pitchFamily="34" charset="-120"/>
              </a:rPr>
              <a:t>Views KPIs/competencies, acknowledges, self-assesses, reviews final rating.</a:t>
            </a:r>
            <a:endParaRPr lang="en-US" sz="1250" dirty="0"/>
          </a:p>
        </p:txBody>
      </p:sp>
      <p:sp>
        <p:nvSpPr>
          <p:cNvPr id="7" name="Shape 5"/>
          <p:cNvSpPr/>
          <p:nvPr/>
        </p:nvSpPr>
        <p:spPr>
          <a:xfrm>
            <a:off x="3337560" y="1828800"/>
            <a:ext cx="2560320" cy="4206240"/>
          </a:xfrm>
          <a:prstGeom prst="roundRect">
            <a:avLst>
              <a:gd name="adj" fmla="val 3571"/>
            </a:avLst>
          </a:prstGeom>
          <a:solidFill>
            <a:srgbClr val="2F6FED"/>
          </a:solidFill>
          <a:ln/>
        </p:spPr>
        <p:txBody>
          <a:bodyPr/>
          <a:lstStyle/>
          <a:p>
            <a:endParaRPr lang="en-KW"/>
          </a:p>
        </p:txBody>
      </p:sp>
      <p:sp>
        <p:nvSpPr>
          <p:cNvPr id="8" name="Text 6"/>
          <p:cNvSpPr/>
          <p:nvPr/>
        </p:nvSpPr>
        <p:spPr>
          <a:xfrm>
            <a:off x="3566160" y="2103120"/>
            <a:ext cx="2103120" cy="731520"/>
          </a:xfrm>
          <a:prstGeom prst="rect">
            <a:avLst/>
          </a:prstGeom>
          <a:noFill/>
          <a:ln/>
        </p:spPr>
        <p:txBody>
          <a:bodyPr wrap="square"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Manager</a:t>
            </a:r>
            <a:endParaRPr lang="en-US" sz="1900" dirty="0"/>
          </a:p>
        </p:txBody>
      </p:sp>
      <p:sp>
        <p:nvSpPr>
          <p:cNvPr id="9" name="Text 7"/>
          <p:cNvSpPr/>
          <p:nvPr/>
        </p:nvSpPr>
        <p:spPr>
          <a:xfrm>
            <a:off x="3566160" y="2880360"/>
            <a:ext cx="2103120" cy="2834640"/>
          </a:xfrm>
          <a:prstGeom prst="rect">
            <a:avLst/>
          </a:prstGeom>
          <a:noFill/>
          <a:ln/>
        </p:spPr>
        <p:txBody>
          <a:bodyPr wrap="square" rtlCol="0" anchor="ctr"/>
          <a:lstStyle/>
          <a:p>
            <a:pPr marL="0" indent="0">
              <a:lnSpc>
                <a:spcPct val="130000"/>
              </a:lnSpc>
              <a:buNone/>
            </a:pPr>
            <a:r>
              <a:rPr lang="en-US" sz="1250" dirty="0">
                <a:solidFill>
                  <a:srgbClr val="CADCFC"/>
                </a:solidFill>
                <a:latin typeface="Calibri" pitchFamily="34" charset="0"/>
                <a:ea typeface="Calibri" pitchFamily="34" charset="-122"/>
                <a:cs typeface="Calibri" pitchFamily="34" charset="-120"/>
              </a:rPr>
              <a:t>Sets KPIs and competencies, scores achievement, submits to HR.</a:t>
            </a:r>
            <a:endParaRPr lang="en-US" sz="1250" dirty="0"/>
          </a:p>
        </p:txBody>
      </p:sp>
      <p:sp>
        <p:nvSpPr>
          <p:cNvPr id="10" name="Shape 8"/>
          <p:cNvSpPr/>
          <p:nvPr/>
        </p:nvSpPr>
        <p:spPr>
          <a:xfrm>
            <a:off x="6126480" y="1828800"/>
            <a:ext cx="2560320" cy="4206240"/>
          </a:xfrm>
          <a:prstGeom prst="roundRect">
            <a:avLst>
              <a:gd name="adj" fmla="val 3571"/>
            </a:avLst>
          </a:prstGeom>
          <a:solidFill>
            <a:srgbClr val="1E4FB8"/>
          </a:solidFill>
          <a:ln/>
        </p:spPr>
        <p:txBody>
          <a:bodyPr/>
          <a:lstStyle/>
          <a:p>
            <a:endParaRPr lang="en-KW"/>
          </a:p>
        </p:txBody>
      </p:sp>
      <p:sp>
        <p:nvSpPr>
          <p:cNvPr id="11" name="Text 9"/>
          <p:cNvSpPr/>
          <p:nvPr/>
        </p:nvSpPr>
        <p:spPr>
          <a:xfrm>
            <a:off x="6355080" y="2103120"/>
            <a:ext cx="2103120" cy="731520"/>
          </a:xfrm>
          <a:prstGeom prst="rect">
            <a:avLst/>
          </a:prstGeom>
          <a:noFill/>
          <a:ln/>
        </p:spPr>
        <p:txBody>
          <a:bodyPr wrap="square"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HR Reviewer</a:t>
            </a:r>
            <a:endParaRPr lang="en-US" sz="1900" dirty="0"/>
          </a:p>
        </p:txBody>
      </p:sp>
      <p:sp>
        <p:nvSpPr>
          <p:cNvPr id="12" name="Text 10"/>
          <p:cNvSpPr/>
          <p:nvPr/>
        </p:nvSpPr>
        <p:spPr>
          <a:xfrm>
            <a:off x="6355080" y="2880360"/>
            <a:ext cx="2103120" cy="2834640"/>
          </a:xfrm>
          <a:prstGeom prst="rect">
            <a:avLst/>
          </a:prstGeom>
          <a:noFill/>
          <a:ln/>
        </p:spPr>
        <p:txBody>
          <a:bodyPr wrap="square" rtlCol="0" anchor="ctr"/>
          <a:lstStyle/>
          <a:p>
            <a:pPr marL="0" indent="0">
              <a:lnSpc>
                <a:spcPct val="130000"/>
              </a:lnSpc>
              <a:buNone/>
            </a:pPr>
            <a:r>
              <a:rPr lang="en-US" sz="1250" dirty="0">
                <a:solidFill>
                  <a:srgbClr val="CADCFC"/>
                </a:solidFill>
                <a:latin typeface="Calibri" pitchFamily="34" charset="0"/>
                <a:ea typeface="Calibri" pitchFamily="34" charset="-122"/>
                <a:cs typeface="Calibri" pitchFamily="34" charset="-120"/>
              </a:rPr>
              <a:t>Two-stage independent approval — segregation of duties enforced.</a:t>
            </a:r>
            <a:endParaRPr lang="en-US" sz="1250" dirty="0"/>
          </a:p>
        </p:txBody>
      </p:sp>
      <p:sp>
        <p:nvSpPr>
          <p:cNvPr id="13" name="Shape 11"/>
          <p:cNvSpPr/>
          <p:nvPr/>
        </p:nvSpPr>
        <p:spPr>
          <a:xfrm>
            <a:off x="8915400" y="1828800"/>
            <a:ext cx="2560320" cy="4206240"/>
          </a:xfrm>
          <a:prstGeom prst="roundRect">
            <a:avLst>
              <a:gd name="adj" fmla="val 3571"/>
            </a:avLst>
          </a:prstGeom>
          <a:solidFill>
            <a:srgbClr val="0F2B5C"/>
          </a:solidFill>
          <a:ln/>
        </p:spPr>
        <p:txBody>
          <a:bodyPr/>
          <a:lstStyle/>
          <a:p>
            <a:endParaRPr lang="en-KW"/>
          </a:p>
        </p:txBody>
      </p:sp>
      <p:sp>
        <p:nvSpPr>
          <p:cNvPr id="14" name="Text 12"/>
          <p:cNvSpPr/>
          <p:nvPr/>
        </p:nvSpPr>
        <p:spPr>
          <a:xfrm>
            <a:off x="9144000" y="2103120"/>
            <a:ext cx="2103120" cy="731520"/>
          </a:xfrm>
          <a:prstGeom prst="rect">
            <a:avLst/>
          </a:prstGeom>
          <a:noFill/>
          <a:ln/>
        </p:spPr>
        <p:txBody>
          <a:bodyPr wrap="square" rtlCol="0" anchor="ctr"/>
          <a:lstStyle/>
          <a:p>
            <a:pPr marL="0" indent="0">
              <a:buNone/>
            </a:pPr>
            <a:r>
              <a:rPr lang="en-US" sz="1900" b="1" dirty="0">
                <a:solidFill>
                  <a:srgbClr val="FFFFFF"/>
                </a:solidFill>
                <a:latin typeface="Cambria" pitchFamily="34" charset="0"/>
                <a:ea typeface="Cambria" pitchFamily="34" charset="-122"/>
                <a:cs typeface="Cambria" pitchFamily="34" charset="-120"/>
              </a:rPr>
              <a:t>Administrator</a:t>
            </a:r>
            <a:endParaRPr lang="en-US" sz="1900" dirty="0"/>
          </a:p>
        </p:txBody>
      </p:sp>
      <p:sp>
        <p:nvSpPr>
          <p:cNvPr id="15" name="Text 13"/>
          <p:cNvSpPr/>
          <p:nvPr/>
        </p:nvSpPr>
        <p:spPr>
          <a:xfrm>
            <a:off x="9144000" y="2880360"/>
            <a:ext cx="2103120" cy="2834640"/>
          </a:xfrm>
          <a:prstGeom prst="rect">
            <a:avLst/>
          </a:prstGeom>
          <a:noFill/>
          <a:ln/>
        </p:spPr>
        <p:txBody>
          <a:bodyPr wrap="square" rtlCol="0" anchor="ctr"/>
          <a:lstStyle/>
          <a:p>
            <a:pPr marL="0" indent="0">
              <a:lnSpc>
                <a:spcPct val="130000"/>
              </a:lnSpc>
              <a:buNone/>
            </a:pPr>
            <a:r>
              <a:rPr lang="en-US" sz="1250" dirty="0">
                <a:solidFill>
                  <a:srgbClr val="CADCFC"/>
                </a:solidFill>
                <a:latin typeface="Calibri" pitchFamily="34" charset="0"/>
                <a:ea typeface="Calibri" pitchFamily="34" charset="-122"/>
                <a:cs typeface="Calibri" pitchFamily="34" charset="-120"/>
              </a:rPr>
              <a:t>Full system administration, reporting, and the Workflow Administration recovery console.</a:t>
            </a:r>
            <a:endParaRPr lang="en-US" sz="1250" dirty="0"/>
          </a:p>
        </p:txBody>
      </p:sp>
      <p:sp>
        <p:nvSpPr>
          <p:cNvPr id="16" name="Text 14"/>
          <p:cNvSpPr/>
          <p:nvPr/>
        </p:nvSpPr>
        <p:spPr>
          <a:xfrm>
            <a:off x="548640" y="6446520"/>
            <a:ext cx="5486400" cy="274320"/>
          </a:xfrm>
          <a:prstGeom prst="rect">
            <a:avLst/>
          </a:prstGeom>
          <a:noFill/>
          <a:ln/>
        </p:spPr>
        <p:txBody>
          <a:bodyPr wrap="square" rtlCol="0" anchor="ctr"/>
          <a:lstStyle/>
          <a:p>
            <a:pPr marL="0" indent="0">
              <a:buNone/>
            </a:pPr>
            <a:r>
              <a:rPr lang="en-US" sz="900" dirty="0">
                <a:solidFill>
                  <a:srgbClr val="94A3B8"/>
                </a:solidFill>
                <a:latin typeface="Calibri" pitchFamily="34" charset="0"/>
                <a:ea typeface="Calibri" pitchFamily="34" charset="-122"/>
                <a:cs typeface="Calibri" pitchFamily="34" charset="-120"/>
              </a:rPr>
              <a:t>Performance Management System · v1.0.0</a:t>
            </a:r>
            <a:endParaRPr lang="en-US" sz="900" dirty="0"/>
          </a:p>
        </p:txBody>
      </p:sp>
      <p:sp>
        <p:nvSpPr>
          <p:cNvPr id="17" name="Text 15"/>
          <p:cNvSpPr/>
          <p:nvPr/>
        </p:nvSpPr>
        <p:spPr>
          <a:xfrm>
            <a:off x="11460175" y="6446520"/>
            <a:ext cx="457200" cy="274320"/>
          </a:xfrm>
          <a:prstGeom prst="rect">
            <a:avLst/>
          </a:prstGeom>
          <a:noFill/>
          <a:ln/>
        </p:spPr>
        <p:txBody>
          <a:bodyPr wrap="square" rtlCol="0" anchor="ctr"/>
          <a:lstStyle/>
          <a:p>
            <a:pPr marL="0" indent="0" algn="r">
              <a:buNone/>
            </a:pPr>
            <a:r>
              <a:rPr lang="en-US" sz="1000" dirty="0">
                <a:solidFill>
                  <a:srgbClr val="94A3B8"/>
                </a:solidFill>
                <a:latin typeface="Calibri" pitchFamily="34" charset="0"/>
                <a:ea typeface="Calibri" pitchFamily="34" charset="-122"/>
                <a:cs typeface="Calibri"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rtlCol="0" anchor="ctr"/>
          <a:lstStyle/>
          <a:p>
            <a:pPr marL="0" indent="0">
              <a:buNone/>
            </a:pPr>
            <a:r>
              <a:rPr lang="en-US" sz="1200" b="1" kern="0" spc="200" dirty="0">
                <a:solidFill>
                  <a:srgbClr val="2F6FED"/>
                </a:solidFill>
                <a:latin typeface="Calibri" pitchFamily="34" charset="0"/>
                <a:ea typeface="Calibri" pitchFamily="34" charset="-122"/>
                <a:cs typeface="Calibri" pitchFamily="34" charset="-120"/>
              </a:rPr>
              <a:t>FOUNDATION</a:t>
            </a:r>
            <a:endParaRPr lang="en-US" sz="1200" dirty="0"/>
          </a:p>
        </p:txBody>
      </p:sp>
      <p:sp>
        <p:nvSpPr>
          <p:cNvPr id="3" name="Text 1"/>
          <p:cNvSpPr/>
          <p:nvPr/>
        </p:nvSpPr>
        <p:spPr>
          <a:xfrm>
            <a:off x="548640" y="713232"/>
            <a:ext cx="10515600" cy="822960"/>
          </a:xfrm>
          <a:prstGeom prst="rect">
            <a:avLst/>
          </a:prstGeom>
          <a:noFill/>
          <a:ln/>
        </p:spPr>
        <p:txBody>
          <a:bodyPr wrap="square" rtlCol="0" anchor="ctr"/>
          <a:lstStyle/>
          <a:p>
            <a:pPr marL="0" indent="0">
              <a:buNone/>
            </a:pPr>
            <a:r>
              <a:rPr lang="en-US" sz="3200" b="1" dirty="0">
                <a:solidFill>
                  <a:srgbClr val="0F2B5C"/>
                </a:solidFill>
                <a:latin typeface="Cambria" pitchFamily="34" charset="0"/>
                <a:ea typeface="Cambria" pitchFamily="34" charset="-122"/>
                <a:cs typeface="Cambria" pitchFamily="34" charset="-120"/>
              </a:rPr>
              <a:t>Built on a modern, secure foundation</a:t>
            </a:r>
            <a:endParaRPr lang="en-US" sz="3200" dirty="0"/>
          </a:p>
        </p:txBody>
      </p:sp>
      <p:sp>
        <p:nvSpPr>
          <p:cNvPr id="4" name="Shape 2"/>
          <p:cNvSpPr/>
          <p:nvPr/>
        </p:nvSpPr>
        <p:spPr>
          <a:xfrm>
            <a:off x="548640" y="1783080"/>
            <a:ext cx="54864" cy="685800"/>
          </a:xfrm>
          <a:prstGeom prst="rect">
            <a:avLst/>
          </a:prstGeom>
          <a:solidFill>
            <a:srgbClr val="2F6FED"/>
          </a:solidFill>
          <a:ln/>
        </p:spPr>
        <p:txBody>
          <a:bodyPr/>
          <a:lstStyle/>
          <a:p>
            <a:endParaRPr lang="en-KW"/>
          </a:p>
        </p:txBody>
      </p:sp>
      <p:sp>
        <p:nvSpPr>
          <p:cNvPr id="5" name="Text 3"/>
          <p:cNvSpPr/>
          <p:nvPr/>
        </p:nvSpPr>
        <p:spPr>
          <a:xfrm>
            <a:off x="777240" y="1783080"/>
            <a:ext cx="5120640" cy="365760"/>
          </a:xfrm>
          <a:prstGeom prst="rect">
            <a:avLst/>
          </a:prstGeom>
          <a:noFill/>
          <a:ln/>
        </p:spPr>
        <p:txBody>
          <a:bodyPr wrap="square" rtlCol="0" anchor="ctr"/>
          <a:lstStyle/>
          <a:p>
            <a:pPr marL="0" indent="0">
              <a:buNone/>
            </a:pPr>
            <a:r>
              <a:rPr lang="en-US" sz="1300" b="1" dirty="0">
                <a:solidFill>
                  <a:srgbClr val="0F2B5C"/>
                </a:solidFill>
                <a:latin typeface="Calibri" pitchFamily="34" charset="0"/>
                <a:ea typeface="Calibri" pitchFamily="34" charset="-122"/>
                <a:cs typeface="Calibri" pitchFamily="34" charset="-120"/>
              </a:rPr>
              <a:t>Runtime &amp; framework</a:t>
            </a:r>
            <a:endParaRPr lang="en-US" sz="1300" dirty="0"/>
          </a:p>
        </p:txBody>
      </p:sp>
      <p:sp>
        <p:nvSpPr>
          <p:cNvPr id="6" name="Text 4"/>
          <p:cNvSpPr/>
          <p:nvPr/>
        </p:nvSpPr>
        <p:spPr>
          <a:xfrm>
            <a:off x="777240" y="2130552"/>
            <a:ext cx="5120640" cy="365760"/>
          </a:xfrm>
          <a:prstGeom prst="rect">
            <a:avLst/>
          </a:prstGeom>
          <a:noFill/>
          <a:ln/>
        </p:spPr>
        <p:txBody>
          <a:bodyPr wrap="square" rtlCol="0" anchor="ctr"/>
          <a:lstStyle/>
          <a:p>
            <a:pPr marL="0" indent="0">
              <a:buNone/>
            </a:pPr>
            <a:r>
              <a:rPr lang="en-US" sz="1150" dirty="0">
                <a:solidFill>
                  <a:srgbClr val="475569"/>
                </a:solidFill>
                <a:latin typeface="Calibri" pitchFamily="34" charset="0"/>
                <a:ea typeface="Calibri" pitchFamily="34" charset="-122"/>
                <a:cs typeface="Calibri" pitchFamily="34" charset="-120"/>
              </a:rPr>
              <a:t>.NET 8 · ASP.NET Core 8 Razor Pages</a:t>
            </a:r>
            <a:endParaRPr lang="en-US" sz="1150" dirty="0"/>
          </a:p>
        </p:txBody>
      </p:sp>
      <p:sp>
        <p:nvSpPr>
          <p:cNvPr id="7" name="Shape 5"/>
          <p:cNvSpPr/>
          <p:nvPr/>
        </p:nvSpPr>
        <p:spPr>
          <a:xfrm>
            <a:off x="548640" y="2697480"/>
            <a:ext cx="54864" cy="685800"/>
          </a:xfrm>
          <a:prstGeom prst="rect">
            <a:avLst/>
          </a:prstGeom>
          <a:solidFill>
            <a:srgbClr val="2F6FED"/>
          </a:solidFill>
          <a:ln/>
        </p:spPr>
        <p:txBody>
          <a:bodyPr/>
          <a:lstStyle/>
          <a:p>
            <a:endParaRPr lang="en-KW"/>
          </a:p>
        </p:txBody>
      </p:sp>
      <p:sp>
        <p:nvSpPr>
          <p:cNvPr id="8" name="Text 6"/>
          <p:cNvSpPr/>
          <p:nvPr/>
        </p:nvSpPr>
        <p:spPr>
          <a:xfrm>
            <a:off x="777240" y="2697480"/>
            <a:ext cx="5120640" cy="365760"/>
          </a:xfrm>
          <a:prstGeom prst="rect">
            <a:avLst/>
          </a:prstGeom>
          <a:noFill/>
          <a:ln/>
        </p:spPr>
        <p:txBody>
          <a:bodyPr wrap="square" rtlCol="0" anchor="ctr"/>
          <a:lstStyle/>
          <a:p>
            <a:pPr marL="0" indent="0">
              <a:buNone/>
            </a:pPr>
            <a:r>
              <a:rPr lang="en-US" sz="1300" b="1" dirty="0">
                <a:solidFill>
                  <a:srgbClr val="0F2B5C"/>
                </a:solidFill>
                <a:latin typeface="Calibri" pitchFamily="34" charset="0"/>
                <a:ea typeface="Calibri" pitchFamily="34" charset="-122"/>
                <a:cs typeface="Calibri" pitchFamily="34" charset="-120"/>
              </a:rPr>
              <a:t>Business data layer</a:t>
            </a:r>
            <a:endParaRPr lang="en-US" sz="1300" dirty="0"/>
          </a:p>
        </p:txBody>
      </p:sp>
      <p:sp>
        <p:nvSpPr>
          <p:cNvPr id="9" name="Text 7"/>
          <p:cNvSpPr/>
          <p:nvPr/>
        </p:nvSpPr>
        <p:spPr>
          <a:xfrm>
            <a:off x="777240" y="3044952"/>
            <a:ext cx="5120640" cy="365760"/>
          </a:xfrm>
          <a:prstGeom prst="rect">
            <a:avLst/>
          </a:prstGeom>
          <a:noFill/>
          <a:ln/>
        </p:spPr>
        <p:txBody>
          <a:bodyPr wrap="square" rtlCol="0" anchor="ctr"/>
          <a:lstStyle/>
          <a:p>
            <a:pPr marL="0" indent="0">
              <a:buNone/>
            </a:pPr>
            <a:r>
              <a:rPr lang="en-US" sz="1150" dirty="0">
                <a:solidFill>
                  <a:srgbClr val="475569"/>
                </a:solidFill>
                <a:latin typeface="Calibri" pitchFamily="34" charset="0"/>
                <a:ea typeface="Calibri" pitchFamily="34" charset="-122"/>
                <a:cs typeface="Calibri" pitchFamily="34" charset="-120"/>
              </a:rPr>
              <a:t>Secure, structured access to all performance data</a:t>
            </a:r>
            <a:endParaRPr lang="en-US" sz="1150" dirty="0"/>
          </a:p>
        </p:txBody>
      </p:sp>
      <p:sp>
        <p:nvSpPr>
          <p:cNvPr id="10" name="Shape 8"/>
          <p:cNvSpPr/>
          <p:nvPr/>
        </p:nvSpPr>
        <p:spPr>
          <a:xfrm>
            <a:off x="548640" y="3611880"/>
            <a:ext cx="54864" cy="685800"/>
          </a:xfrm>
          <a:prstGeom prst="rect">
            <a:avLst/>
          </a:prstGeom>
          <a:solidFill>
            <a:srgbClr val="2F6FED"/>
          </a:solidFill>
          <a:ln/>
        </p:spPr>
        <p:txBody>
          <a:bodyPr/>
          <a:lstStyle/>
          <a:p>
            <a:endParaRPr lang="en-KW"/>
          </a:p>
        </p:txBody>
      </p:sp>
      <p:sp>
        <p:nvSpPr>
          <p:cNvPr id="11" name="Text 9"/>
          <p:cNvSpPr/>
          <p:nvPr/>
        </p:nvSpPr>
        <p:spPr>
          <a:xfrm>
            <a:off x="777240" y="3611880"/>
            <a:ext cx="5120640" cy="365760"/>
          </a:xfrm>
          <a:prstGeom prst="rect">
            <a:avLst/>
          </a:prstGeom>
          <a:noFill/>
          <a:ln/>
        </p:spPr>
        <p:txBody>
          <a:bodyPr wrap="square" rtlCol="0" anchor="ctr"/>
          <a:lstStyle/>
          <a:p>
            <a:pPr marL="0" indent="0">
              <a:buNone/>
            </a:pPr>
            <a:r>
              <a:rPr lang="en-US" sz="1300" b="1" dirty="0">
                <a:solidFill>
                  <a:srgbClr val="0F2B5C"/>
                </a:solidFill>
                <a:latin typeface="Calibri" pitchFamily="34" charset="0"/>
                <a:ea typeface="Calibri" pitchFamily="34" charset="-122"/>
                <a:cs typeface="Calibri" pitchFamily="34" charset="-120"/>
              </a:rPr>
              <a:t>Database</a:t>
            </a:r>
            <a:endParaRPr lang="en-US" sz="1300" dirty="0"/>
          </a:p>
        </p:txBody>
      </p:sp>
      <p:sp>
        <p:nvSpPr>
          <p:cNvPr id="12" name="Text 10"/>
          <p:cNvSpPr/>
          <p:nvPr/>
        </p:nvSpPr>
        <p:spPr>
          <a:xfrm>
            <a:off x="777240" y="3959352"/>
            <a:ext cx="5120640" cy="365760"/>
          </a:xfrm>
          <a:prstGeom prst="rect">
            <a:avLst/>
          </a:prstGeom>
          <a:noFill/>
          <a:ln/>
        </p:spPr>
        <p:txBody>
          <a:bodyPr wrap="square" rtlCol="0" anchor="ctr"/>
          <a:lstStyle/>
          <a:p>
            <a:pPr marL="0" indent="0">
              <a:buNone/>
            </a:pPr>
            <a:r>
              <a:rPr lang="en-US" sz="1150" dirty="0">
                <a:solidFill>
                  <a:srgbClr val="475569"/>
                </a:solidFill>
                <a:latin typeface="Calibri" pitchFamily="34" charset="0"/>
                <a:ea typeface="Calibri" pitchFamily="34" charset="-122"/>
                <a:cs typeface="Calibri" pitchFamily="34" charset="-120"/>
              </a:rPr>
              <a:t>PostgreSQL 16</a:t>
            </a:r>
            <a:endParaRPr lang="en-US" sz="1150" dirty="0"/>
          </a:p>
        </p:txBody>
      </p:sp>
      <p:sp>
        <p:nvSpPr>
          <p:cNvPr id="13" name="Shape 11"/>
          <p:cNvSpPr/>
          <p:nvPr/>
        </p:nvSpPr>
        <p:spPr>
          <a:xfrm>
            <a:off x="548640" y="4526280"/>
            <a:ext cx="54864" cy="685800"/>
          </a:xfrm>
          <a:prstGeom prst="rect">
            <a:avLst/>
          </a:prstGeom>
          <a:solidFill>
            <a:srgbClr val="2F6FED"/>
          </a:solidFill>
          <a:ln/>
        </p:spPr>
        <p:txBody>
          <a:bodyPr/>
          <a:lstStyle/>
          <a:p>
            <a:endParaRPr lang="en-KW"/>
          </a:p>
        </p:txBody>
      </p:sp>
      <p:sp>
        <p:nvSpPr>
          <p:cNvPr id="14" name="Text 12"/>
          <p:cNvSpPr/>
          <p:nvPr/>
        </p:nvSpPr>
        <p:spPr>
          <a:xfrm>
            <a:off x="777240" y="4526280"/>
            <a:ext cx="5120640" cy="365760"/>
          </a:xfrm>
          <a:prstGeom prst="rect">
            <a:avLst/>
          </a:prstGeom>
          <a:noFill/>
          <a:ln/>
        </p:spPr>
        <p:txBody>
          <a:bodyPr wrap="square" rtlCol="0" anchor="ctr"/>
          <a:lstStyle/>
          <a:p>
            <a:pPr marL="0" indent="0">
              <a:buNone/>
            </a:pPr>
            <a:r>
              <a:rPr lang="en-US" sz="1300" b="1" dirty="0">
                <a:solidFill>
                  <a:srgbClr val="0F2B5C"/>
                </a:solidFill>
                <a:latin typeface="Calibri" pitchFamily="34" charset="0"/>
                <a:ea typeface="Calibri" pitchFamily="34" charset="-122"/>
                <a:cs typeface="Calibri" pitchFamily="34" charset="-120"/>
              </a:rPr>
              <a:t>Localization</a:t>
            </a:r>
            <a:endParaRPr lang="en-US" sz="1300" dirty="0"/>
          </a:p>
        </p:txBody>
      </p:sp>
      <p:sp>
        <p:nvSpPr>
          <p:cNvPr id="15" name="Text 13"/>
          <p:cNvSpPr/>
          <p:nvPr/>
        </p:nvSpPr>
        <p:spPr>
          <a:xfrm>
            <a:off x="777240" y="4873752"/>
            <a:ext cx="5120640" cy="365760"/>
          </a:xfrm>
          <a:prstGeom prst="rect">
            <a:avLst/>
          </a:prstGeom>
          <a:noFill/>
          <a:ln/>
        </p:spPr>
        <p:txBody>
          <a:bodyPr wrap="square" rtlCol="0" anchor="ctr"/>
          <a:lstStyle/>
          <a:p>
            <a:pPr marL="0" indent="0">
              <a:buNone/>
            </a:pPr>
            <a:r>
              <a:rPr lang="en-US" sz="1150" dirty="0">
                <a:solidFill>
                  <a:srgbClr val="475569"/>
                </a:solidFill>
                <a:latin typeface="Calibri" pitchFamily="34" charset="0"/>
                <a:ea typeface="Calibri" pitchFamily="34" charset="-122"/>
                <a:cs typeface="Calibri" pitchFamily="34" charset="-120"/>
              </a:rPr>
              <a:t>Full English and Arabic support, including right-to-left layout</a:t>
            </a:r>
            <a:endParaRPr lang="en-US" sz="1150" dirty="0"/>
          </a:p>
        </p:txBody>
      </p:sp>
      <p:sp>
        <p:nvSpPr>
          <p:cNvPr id="16" name="Shape 14"/>
          <p:cNvSpPr/>
          <p:nvPr/>
        </p:nvSpPr>
        <p:spPr>
          <a:xfrm>
            <a:off x="548640" y="5440680"/>
            <a:ext cx="54864" cy="685800"/>
          </a:xfrm>
          <a:prstGeom prst="rect">
            <a:avLst/>
          </a:prstGeom>
          <a:solidFill>
            <a:srgbClr val="2F6FED"/>
          </a:solidFill>
          <a:ln/>
        </p:spPr>
        <p:txBody>
          <a:bodyPr/>
          <a:lstStyle/>
          <a:p>
            <a:endParaRPr lang="en-KW"/>
          </a:p>
        </p:txBody>
      </p:sp>
      <p:sp>
        <p:nvSpPr>
          <p:cNvPr id="17" name="Text 15"/>
          <p:cNvSpPr/>
          <p:nvPr/>
        </p:nvSpPr>
        <p:spPr>
          <a:xfrm>
            <a:off x="777240" y="5440680"/>
            <a:ext cx="5120640" cy="365760"/>
          </a:xfrm>
          <a:prstGeom prst="rect">
            <a:avLst/>
          </a:prstGeom>
          <a:noFill/>
          <a:ln/>
        </p:spPr>
        <p:txBody>
          <a:bodyPr wrap="square" rtlCol="0" anchor="ctr"/>
          <a:lstStyle/>
          <a:p>
            <a:pPr marL="0" indent="0">
              <a:buNone/>
            </a:pPr>
            <a:r>
              <a:rPr lang="en-US" sz="1300" b="1" dirty="0">
                <a:solidFill>
                  <a:srgbClr val="0F2B5C"/>
                </a:solidFill>
                <a:latin typeface="Calibri" pitchFamily="34" charset="0"/>
                <a:ea typeface="Calibri" pitchFamily="34" charset="-122"/>
                <a:cs typeface="Calibri" pitchFamily="34" charset="-120"/>
              </a:rPr>
              <a:t>Email</a:t>
            </a:r>
            <a:endParaRPr lang="en-US" sz="1300" dirty="0"/>
          </a:p>
        </p:txBody>
      </p:sp>
      <p:sp>
        <p:nvSpPr>
          <p:cNvPr id="18" name="Text 16"/>
          <p:cNvSpPr/>
          <p:nvPr/>
        </p:nvSpPr>
        <p:spPr>
          <a:xfrm>
            <a:off x="777240" y="5788152"/>
            <a:ext cx="5120640" cy="365760"/>
          </a:xfrm>
          <a:prstGeom prst="rect">
            <a:avLst/>
          </a:prstGeom>
          <a:noFill/>
          <a:ln/>
        </p:spPr>
        <p:txBody>
          <a:bodyPr wrap="square" rtlCol="0" anchor="ctr"/>
          <a:lstStyle/>
          <a:p>
            <a:pPr marL="0" indent="0">
              <a:buNone/>
            </a:pPr>
            <a:r>
              <a:rPr lang="en-US" sz="1150" dirty="0">
                <a:solidFill>
                  <a:srgbClr val="475569"/>
                </a:solidFill>
                <a:latin typeface="Calibri" pitchFamily="34" charset="0"/>
                <a:ea typeface="Calibri" pitchFamily="34" charset="-122"/>
                <a:cs typeface="Calibri" pitchFamily="34" charset="-120"/>
              </a:rPr>
              <a:t>Branded, bilingual email notifications</a:t>
            </a:r>
            <a:endParaRPr lang="en-US" sz="1150" dirty="0"/>
          </a:p>
        </p:txBody>
      </p:sp>
      <p:sp>
        <p:nvSpPr>
          <p:cNvPr id="19" name="Shape 17"/>
          <p:cNvSpPr/>
          <p:nvPr/>
        </p:nvSpPr>
        <p:spPr>
          <a:xfrm>
            <a:off x="6126480" y="1783080"/>
            <a:ext cx="54864" cy="685800"/>
          </a:xfrm>
          <a:prstGeom prst="rect">
            <a:avLst/>
          </a:prstGeom>
          <a:solidFill>
            <a:srgbClr val="2F6FED"/>
          </a:solidFill>
          <a:ln/>
        </p:spPr>
        <p:txBody>
          <a:bodyPr/>
          <a:lstStyle/>
          <a:p>
            <a:endParaRPr lang="en-KW"/>
          </a:p>
        </p:txBody>
      </p:sp>
      <p:sp>
        <p:nvSpPr>
          <p:cNvPr id="20" name="Text 18"/>
          <p:cNvSpPr/>
          <p:nvPr/>
        </p:nvSpPr>
        <p:spPr>
          <a:xfrm>
            <a:off x="6355080" y="1783080"/>
            <a:ext cx="5120640" cy="365760"/>
          </a:xfrm>
          <a:prstGeom prst="rect">
            <a:avLst/>
          </a:prstGeom>
          <a:noFill/>
          <a:ln/>
        </p:spPr>
        <p:txBody>
          <a:bodyPr wrap="square" rtlCol="0" anchor="ctr"/>
          <a:lstStyle/>
          <a:p>
            <a:pPr marL="0" indent="0">
              <a:buNone/>
            </a:pPr>
            <a:r>
              <a:rPr lang="en-US" sz="1300" b="1" dirty="0">
                <a:solidFill>
                  <a:srgbClr val="0F2B5C"/>
                </a:solidFill>
                <a:latin typeface="Calibri" pitchFamily="34" charset="0"/>
                <a:ea typeface="Calibri" pitchFamily="34" charset="-122"/>
                <a:cs typeface="Calibri" pitchFamily="34" charset="-120"/>
              </a:rPr>
              <a:t>Automated scheduling</a:t>
            </a:r>
            <a:endParaRPr lang="en-US" sz="1300" dirty="0"/>
          </a:p>
        </p:txBody>
      </p:sp>
      <p:sp>
        <p:nvSpPr>
          <p:cNvPr id="21" name="Text 19"/>
          <p:cNvSpPr/>
          <p:nvPr/>
        </p:nvSpPr>
        <p:spPr>
          <a:xfrm>
            <a:off x="6355080" y="2130552"/>
            <a:ext cx="5120640" cy="365760"/>
          </a:xfrm>
          <a:prstGeom prst="rect">
            <a:avLst/>
          </a:prstGeom>
          <a:noFill/>
          <a:ln/>
        </p:spPr>
        <p:txBody>
          <a:bodyPr wrap="square" rtlCol="0" anchor="ctr"/>
          <a:lstStyle/>
          <a:p>
            <a:pPr marL="0" indent="0">
              <a:buNone/>
            </a:pPr>
            <a:r>
              <a:rPr lang="en-US" sz="1150" dirty="0">
                <a:solidFill>
                  <a:srgbClr val="475569"/>
                </a:solidFill>
                <a:latin typeface="Calibri" pitchFamily="34" charset="0"/>
                <a:ea typeface="Calibri" pitchFamily="34" charset="-122"/>
                <a:cs typeface="Calibri" pitchFamily="34" charset="-120"/>
              </a:rPr>
              <a:t>Review cycles, reminders, and escalations run automatically</a:t>
            </a:r>
            <a:endParaRPr lang="en-US" sz="1150" dirty="0"/>
          </a:p>
        </p:txBody>
      </p:sp>
      <p:sp>
        <p:nvSpPr>
          <p:cNvPr id="22" name="Shape 20"/>
          <p:cNvSpPr/>
          <p:nvPr/>
        </p:nvSpPr>
        <p:spPr>
          <a:xfrm>
            <a:off x="6126480" y="2697480"/>
            <a:ext cx="54864" cy="685800"/>
          </a:xfrm>
          <a:prstGeom prst="rect">
            <a:avLst/>
          </a:prstGeom>
          <a:solidFill>
            <a:srgbClr val="2F6FED"/>
          </a:solidFill>
          <a:ln/>
        </p:spPr>
        <p:txBody>
          <a:bodyPr/>
          <a:lstStyle/>
          <a:p>
            <a:endParaRPr lang="en-KW"/>
          </a:p>
        </p:txBody>
      </p:sp>
      <p:sp>
        <p:nvSpPr>
          <p:cNvPr id="23" name="Text 21"/>
          <p:cNvSpPr/>
          <p:nvPr/>
        </p:nvSpPr>
        <p:spPr>
          <a:xfrm>
            <a:off x="6355080" y="2697480"/>
            <a:ext cx="5120640" cy="365760"/>
          </a:xfrm>
          <a:prstGeom prst="rect">
            <a:avLst/>
          </a:prstGeom>
          <a:noFill/>
          <a:ln/>
        </p:spPr>
        <p:txBody>
          <a:bodyPr wrap="square" rtlCol="0" anchor="ctr"/>
          <a:lstStyle/>
          <a:p>
            <a:pPr marL="0" indent="0">
              <a:buNone/>
            </a:pPr>
            <a:r>
              <a:rPr lang="en-US" sz="1300" b="1" dirty="0">
                <a:solidFill>
                  <a:srgbClr val="0F2B5C"/>
                </a:solidFill>
                <a:latin typeface="Calibri" pitchFamily="34" charset="0"/>
                <a:ea typeface="Calibri" pitchFamily="34" charset="-122"/>
                <a:cs typeface="Calibri" pitchFamily="34" charset="-120"/>
              </a:rPr>
              <a:t>PDF reporting</a:t>
            </a:r>
            <a:endParaRPr lang="en-US" sz="1300" dirty="0"/>
          </a:p>
        </p:txBody>
      </p:sp>
      <p:sp>
        <p:nvSpPr>
          <p:cNvPr id="24" name="Text 22"/>
          <p:cNvSpPr/>
          <p:nvPr/>
        </p:nvSpPr>
        <p:spPr>
          <a:xfrm>
            <a:off x="6355080" y="3044952"/>
            <a:ext cx="5120640" cy="365760"/>
          </a:xfrm>
          <a:prstGeom prst="rect">
            <a:avLst/>
          </a:prstGeom>
          <a:noFill/>
          <a:ln/>
        </p:spPr>
        <p:txBody>
          <a:bodyPr wrap="square" rtlCol="0" anchor="ctr"/>
          <a:lstStyle/>
          <a:p>
            <a:pPr marL="0" indent="0">
              <a:buNone/>
            </a:pPr>
            <a:r>
              <a:rPr lang="en-US" sz="1150" dirty="0">
                <a:solidFill>
                  <a:srgbClr val="475569"/>
                </a:solidFill>
                <a:latin typeface="Calibri" pitchFamily="34" charset="0"/>
                <a:ea typeface="Calibri" pitchFamily="34" charset="-122"/>
                <a:cs typeface="Calibri" pitchFamily="34" charset="-120"/>
              </a:rPr>
              <a:t>High-fidelity, print-ready PDF reports</a:t>
            </a:r>
            <a:endParaRPr lang="en-US" sz="1150" dirty="0"/>
          </a:p>
        </p:txBody>
      </p:sp>
      <p:sp>
        <p:nvSpPr>
          <p:cNvPr id="25" name="Shape 23"/>
          <p:cNvSpPr/>
          <p:nvPr/>
        </p:nvSpPr>
        <p:spPr>
          <a:xfrm>
            <a:off x="6126480" y="3611880"/>
            <a:ext cx="54864" cy="685800"/>
          </a:xfrm>
          <a:prstGeom prst="rect">
            <a:avLst/>
          </a:prstGeom>
          <a:solidFill>
            <a:srgbClr val="2F6FED"/>
          </a:solidFill>
          <a:ln/>
        </p:spPr>
        <p:txBody>
          <a:bodyPr/>
          <a:lstStyle/>
          <a:p>
            <a:endParaRPr lang="en-KW"/>
          </a:p>
        </p:txBody>
      </p:sp>
      <p:sp>
        <p:nvSpPr>
          <p:cNvPr id="26" name="Text 24"/>
          <p:cNvSpPr/>
          <p:nvPr/>
        </p:nvSpPr>
        <p:spPr>
          <a:xfrm>
            <a:off x="6355080" y="3611880"/>
            <a:ext cx="5120640" cy="365760"/>
          </a:xfrm>
          <a:prstGeom prst="rect">
            <a:avLst/>
          </a:prstGeom>
          <a:noFill/>
          <a:ln/>
        </p:spPr>
        <p:txBody>
          <a:bodyPr wrap="square" rtlCol="0" anchor="ctr"/>
          <a:lstStyle/>
          <a:p>
            <a:pPr marL="0" indent="0">
              <a:buNone/>
            </a:pPr>
            <a:r>
              <a:rPr lang="en-US" sz="1300" b="1" dirty="0">
                <a:solidFill>
                  <a:srgbClr val="0F2B5C"/>
                </a:solidFill>
                <a:latin typeface="Calibri" pitchFamily="34" charset="0"/>
                <a:ea typeface="Calibri" pitchFamily="34" charset="-122"/>
                <a:cs typeface="Calibri" pitchFamily="34" charset="-120"/>
              </a:rPr>
              <a:t>Excel reporting</a:t>
            </a:r>
            <a:endParaRPr lang="en-US" sz="1300" dirty="0"/>
          </a:p>
        </p:txBody>
      </p:sp>
      <p:sp>
        <p:nvSpPr>
          <p:cNvPr id="27" name="Text 25"/>
          <p:cNvSpPr/>
          <p:nvPr/>
        </p:nvSpPr>
        <p:spPr>
          <a:xfrm>
            <a:off x="6355080" y="3959352"/>
            <a:ext cx="5120640" cy="365760"/>
          </a:xfrm>
          <a:prstGeom prst="rect">
            <a:avLst/>
          </a:prstGeom>
          <a:noFill/>
          <a:ln/>
        </p:spPr>
        <p:txBody>
          <a:bodyPr wrap="square" rtlCol="0" anchor="ctr"/>
          <a:lstStyle/>
          <a:p>
            <a:pPr marL="0" indent="0">
              <a:buNone/>
            </a:pPr>
            <a:r>
              <a:rPr lang="en-US" sz="1150" dirty="0">
                <a:solidFill>
                  <a:srgbClr val="475569"/>
                </a:solidFill>
                <a:latin typeface="Calibri" pitchFamily="34" charset="0"/>
                <a:ea typeface="Calibri" pitchFamily="34" charset="-122"/>
                <a:cs typeface="Calibri" pitchFamily="34" charset="-120"/>
              </a:rPr>
              <a:t>Native, ready-to-analyze Excel exports</a:t>
            </a:r>
            <a:endParaRPr lang="en-US" sz="1150" dirty="0"/>
          </a:p>
        </p:txBody>
      </p:sp>
      <p:sp>
        <p:nvSpPr>
          <p:cNvPr id="28" name="Shape 26"/>
          <p:cNvSpPr/>
          <p:nvPr/>
        </p:nvSpPr>
        <p:spPr>
          <a:xfrm>
            <a:off x="6126480" y="4526280"/>
            <a:ext cx="54864" cy="685800"/>
          </a:xfrm>
          <a:prstGeom prst="rect">
            <a:avLst/>
          </a:prstGeom>
          <a:solidFill>
            <a:srgbClr val="2F6FED"/>
          </a:solidFill>
          <a:ln/>
        </p:spPr>
        <p:txBody>
          <a:bodyPr/>
          <a:lstStyle/>
          <a:p>
            <a:endParaRPr lang="en-KW"/>
          </a:p>
        </p:txBody>
      </p:sp>
      <p:sp>
        <p:nvSpPr>
          <p:cNvPr id="29" name="Text 27"/>
          <p:cNvSpPr/>
          <p:nvPr/>
        </p:nvSpPr>
        <p:spPr>
          <a:xfrm>
            <a:off x="6355080" y="4526280"/>
            <a:ext cx="5120640" cy="365760"/>
          </a:xfrm>
          <a:prstGeom prst="rect">
            <a:avLst/>
          </a:prstGeom>
          <a:noFill/>
          <a:ln/>
        </p:spPr>
        <p:txBody>
          <a:bodyPr wrap="square" rtlCol="0" anchor="ctr"/>
          <a:lstStyle/>
          <a:p>
            <a:pPr marL="0" indent="0">
              <a:buNone/>
            </a:pPr>
            <a:r>
              <a:rPr lang="en-US" sz="1300" b="1" dirty="0">
                <a:solidFill>
                  <a:srgbClr val="0F2B5C"/>
                </a:solidFill>
                <a:latin typeface="Calibri" pitchFamily="34" charset="0"/>
                <a:ea typeface="Calibri" pitchFamily="34" charset="-122"/>
                <a:cs typeface="Calibri" pitchFamily="34" charset="-120"/>
              </a:rPr>
              <a:t>Data protection</a:t>
            </a:r>
            <a:endParaRPr lang="en-US" sz="1300" dirty="0"/>
          </a:p>
        </p:txBody>
      </p:sp>
      <p:sp>
        <p:nvSpPr>
          <p:cNvPr id="30" name="Text 28"/>
          <p:cNvSpPr/>
          <p:nvPr/>
        </p:nvSpPr>
        <p:spPr>
          <a:xfrm>
            <a:off x="6355080" y="4873752"/>
            <a:ext cx="5120640" cy="365760"/>
          </a:xfrm>
          <a:prstGeom prst="rect">
            <a:avLst/>
          </a:prstGeom>
          <a:noFill/>
          <a:ln/>
        </p:spPr>
        <p:txBody>
          <a:bodyPr wrap="square" rtlCol="0" anchor="ctr"/>
          <a:lstStyle/>
          <a:p>
            <a:pPr marL="0" indent="0">
              <a:buNone/>
            </a:pPr>
            <a:r>
              <a:rPr lang="en-US" sz="1150" dirty="0">
                <a:solidFill>
                  <a:srgbClr val="475569"/>
                </a:solidFill>
                <a:latin typeface="Calibri" pitchFamily="34" charset="0"/>
                <a:ea typeface="Calibri" pitchFamily="34" charset="-122"/>
                <a:cs typeface="Calibri" pitchFamily="34" charset="-120"/>
              </a:rPr>
              <a:t>Passwords and credentials encrypted, never stored in plain text</a:t>
            </a:r>
            <a:endParaRPr lang="en-US" sz="1150" dirty="0"/>
          </a:p>
        </p:txBody>
      </p:sp>
      <p:sp>
        <p:nvSpPr>
          <p:cNvPr id="31" name="Shape 29"/>
          <p:cNvSpPr/>
          <p:nvPr/>
        </p:nvSpPr>
        <p:spPr>
          <a:xfrm>
            <a:off x="6126480" y="5440680"/>
            <a:ext cx="54864" cy="685800"/>
          </a:xfrm>
          <a:prstGeom prst="rect">
            <a:avLst/>
          </a:prstGeom>
          <a:solidFill>
            <a:srgbClr val="2F6FED"/>
          </a:solidFill>
          <a:ln/>
        </p:spPr>
        <p:txBody>
          <a:bodyPr/>
          <a:lstStyle/>
          <a:p>
            <a:endParaRPr lang="en-KW"/>
          </a:p>
        </p:txBody>
      </p:sp>
      <p:sp>
        <p:nvSpPr>
          <p:cNvPr id="32" name="Text 30"/>
          <p:cNvSpPr/>
          <p:nvPr/>
        </p:nvSpPr>
        <p:spPr>
          <a:xfrm>
            <a:off x="6355080" y="5440680"/>
            <a:ext cx="5120640" cy="365760"/>
          </a:xfrm>
          <a:prstGeom prst="rect">
            <a:avLst/>
          </a:prstGeom>
          <a:noFill/>
          <a:ln/>
        </p:spPr>
        <p:txBody>
          <a:bodyPr wrap="square" rtlCol="0" anchor="ctr"/>
          <a:lstStyle/>
          <a:p>
            <a:pPr marL="0" indent="0">
              <a:buNone/>
            </a:pPr>
            <a:r>
              <a:rPr lang="en-US" sz="1300" b="1" dirty="0">
                <a:solidFill>
                  <a:srgbClr val="0F2B5C"/>
                </a:solidFill>
                <a:latin typeface="Calibri" pitchFamily="34" charset="0"/>
                <a:ea typeface="Calibri" pitchFamily="34" charset="-122"/>
                <a:cs typeface="Calibri" pitchFamily="34" charset="-120"/>
              </a:rPr>
              <a:t>Testing</a:t>
            </a:r>
            <a:endParaRPr lang="en-US" sz="1300" dirty="0"/>
          </a:p>
        </p:txBody>
      </p:sp>
      <p:sp>
        <p:nvSpPr>
          <p:cNvPr id="33" name="Text 31"/>
          <p:cNvSpPr/>
          <p:nvPr/>
        </p:nvSpPr>
        <p:spPr>
          <a:xfrm>
            <a:off x="6355080" y="5788152"/>
            <a:ext cx="5120640" cy="365760"/>
          </a:xfrm>
          <a:prstGeom prst="rect">
            <a:avLst/>
          </a:prstGeom>
          <a:noFill/>
          <a:ln/>
        </p:spPr>
        <p:txBody>
          <a:bodyPr wrap="square" rtlCol="0" anchor="ctr"/>
          <a:lstStyle/>
          <a:p>
            <a:pPr marL="0" indent="0">
              <a:buNone/>
            </a:pPr>
            <a:r>
              <a:rPr lang="en-US" sz="1150" dirty="0">
                <a:solidFill>
                  <a:srgbClr val="475569"/>
                </a:solidFill>
                <a:latin typeface="Calibri" pitchFamily="34" charset="0"/>
                <a:ea typeface="Calibri" pitchFamily="34" charset="-122"/>
                <a:cs typeface="Calibri" pitchFamily="34" charset="-120"/>
              </a:rPr>
              <a:t>Automated regression testing on every change</a:t>
            </a:r>
            <a:endParaRPr lang="en-US" sz="1150" dirty="0"/>
          </a:p>
        </p:txBody>
      </p:sp>
      <p:sp>
        <p:nvSpPr>
          <p:cNvPr id="34" name="Text 32"/>
          <p:cNvSpPr/>
          <p:nvPr/>
        </p:nvSpPr>
        <p:spPr>
          <a:xfrm>
            <a:off x="548640" y="6446520"/>
            <a:ext cx="5486400" cy="274320"/>
          </a:xfrm>
          <a:prstGeom prst="rect">
            <a:avLst/>
          </a:prstGeom>
          <a:noFill/>
          <a:ln/>
        </p:spPr>
        <p:txBody>
          <a:bodyPr wrap="square" rtlCol="0" anchor="ctr"/>
          <a:lstStyle/>
          <a:p>
            <a:pPr marL="0" indent="0">
              <a:buNone/>
            </a:pPr>
            <a:r>
              <a:rPr lang="en-US" sz="900" dirty="0">
                <a:solidFill>
                  <a:srgbClr val="94A3B8"/>
                </a:solidFill>
                <a:latin typeface="Calibri" pitchFamily="34" charset="0"/>
                <a:ea typeface="Calibri" pitchFamily="34" charset="-122"/>
                <a:cs typeface="Calibri" pitchFamily="34" charset="-120"/>
              </a:rPr>
              <a:t>Performance Management System · v1.0.0</a:t>
            </a:r>
            <a:endParaRPr lang="en-US" sz="900" dirty="0"/>
          </a:p>
        </p:txBody>
      </p:sp>
      <p:sp>
        <p:nvSpPr>
          <p:cNvPr id="35" name="Text 33"/>
          <p:cNvSpPr/>
          <p:nvPr/>
        </p:nvSpPr>
        <p:spPr>
          <a:xfrm>
            <a:off x="11460175" y="6446520"/>
            <a:ext cx="457200" cy="274320"/>
          </a:xfrm>
          <a:prstGeom prst="rect">
            <a:avLst/>
          </a:prstGeom>
          <a:noFill/>
          <a:ln/>
        </p:spPr>
        <p:txBody>
          <a:bodyPr wrap="square" rtlCol="0" anchor="ctr"/>
          <a:lstStyle/>
          <a:p>
            <a:pPr marL="0" indent="0" algn="r">
              <a:buNone/>
            </a:pPr>
            <a:r>
              <a:rPr lang="en-US" sz="1000" dirty="0">
                <a:solidFill>
                  <a:srgbClr val="94A3B8"/>
                </a:solidFill>
                <a:latin typeface="Calibri" pitchFamily="34" charset="0"/>
                <a:ea typeface="Calibri" pitchFamily="34" charset="-122"/>
                <a:cs typeface="Calibri" pitchFamily="34" charset="-120"/>
              </a:rPr>
              <a:t>5</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rtlCol="0" anchor="ctr"/>
          <a:lstStyle/>
          <a:p>
            <a:pPr marL="0" indent="0">
              <a:buNone/>
            </a:pPr>
            <a:r>
              <a:rPr lang="en-US" sz="1200" b="1" kern="0" spc="200" dirty="0">
                <a:solidFill>
                  <a:srgbClr val="2F6FED"/>
                </a:solidFill>
                <a:latin typeface="Calibri" pitchFamily="34" charset="0"/>
                <a:ea typeface="Calibri" pitchFamily="34" charset="-122"/>
                <a:cs typeface="Calibri" pitchFamily="34" charset="-120"/>
              </a:rPr>
              <a:t>ARCHITECTURE</a:t>
            </a:r>
            <a:endParaRPr lang="en-US" sz="1200" dirty="0"/>
          </a:p>
        </p:txBody>
      </p:sp>
      <p:sp>
        <p:nvSpPr>
          <p:cNvPr id="3" name="Text 1"/>
          <p:cNvSpPr/>
          <p:nvPr/>
        </p:nvSpPr>
        <p:spPr>
          <a:xfrm>
            <a:off x="548640" y="713232"/>
            <a:ext cx="10515600" cy="822960"/>
          </a:xfrm>
          <a:prstGeom prst="rect">
            <a:avLst/>
          </a:prstGeom>
          <a:noFill/>
          <a:ln/>
        </p:spPr>
        <p:txBody>
          <a:bodyPr wrap="square" rtlCol="0" anchor="ctr"/>
          <a:lstStyle/>
          <a:p>
            <a:pPr marL="0" indent="0">
              <a:buNone/>
            </a:pPr>
            <a:r>
              <a:rPr lang="en-US" sz="3200" b="1" dirty="0">
                <a:solidFill>
                  <a:srgbClr val="0F2B5C"/>
                </a:solidFill>
                <a:latin typeface="Cambria" pitchFamily="34" charset="0"/>
                <a:ea typeface="Cambria" pitchFamily="34" charset="-122"/>
                <a:cs typeface="Cambria" pitchFamily="34" charset="-120"/>
              </a:rPr>
              <a:t>System architecture</a:t>
            </a:r>
            <a:endParaRPr lang="en-US" sz="3200" dirty="0"/>
          </a:p>
        </p:txBody>
      </p:sp>
      <p:pic>
        <p:nvPicPr>
          <p:cNvPr id="4" name="Image 0" descr="./diagrams/architecture_1.png"/>
          <p:cNvPicPr>
            <a:picLocks noChangeAspect="1"/>
          </p:cNvPicPr>
          <p:nvPr/>
        </p:nvPicPr>
        <p:blipFill>
          <a:blip r:embed="rId3"/>
          <a:srcRect/>
          <a:stretch/>
        </p:blipFill>
        <p:spPr>
          <a:xfrm>
            <a:off x="685800" y="1833232"/>
            <a:ext cx="10820400" cy="4317193"/>
          </a:xfrm>
          <a:prstGeom prst="rect">
            <a:avLst/>
          </a:prstGeom>
        </p:spPr>
      </p:pic>
      <p:sp>
        <p:nvSpPr>
          <p:cNvPr id="5" name="Text 2"/>
          <p:cNvSpPr/>
          <p:nvPr/>
        </p:nvSpPr>
        <p:spPr>
          <a:xfrm>
            <a:off x="548640" y="6446520"/>
            <a:ext cx="5486400" cy="274320"/>
          </a:xfrm>
          <a:prstGeom prst="rect">
            <a:avLst/>
          </a:prstGeom>
          <a:noFill/>
          <a:ln/>
        </p:spPr>
        <p:txBody>
          <a:bodyPr wrap="square" rtlCol="0" anchor="ctr"/>
          <a:lstStyle/>
          <a:p>
            <a:pPr marL="0" indent="0">
              <a:buNone/>
            </a:pPr>
            <a:r>
              <a:rPr lang="en-US" sz="900" dirty="0">
                <a:solidFill>
                  <a:srgbClr val="94A3B8"/>
                </a:solidFill>
                <a:latin typeface="Calibri" pitchFamily="34" charset="0"/>
                <a:ea typeface="Calibri" pitchFamily="34" charset="-122"/>
                <a:cs typeface="Calibri" pitchFamily="34" charset="-120"/>
              </a:rPr>
              <a:t>Performance Management System · v1.0.0</a:t>
            </a:r>
            <a:endParaRPr lang="en-US" sz="900" dirty="0"/>
          </a:p>
        </p:txBody>
      </p:sp>
      <p:sp>
        <p:nvSpPr>
          <p:cNvPr id="6" name="Text 3"/>
          <p:cNvSpPr/>
          <p:nvPr/>
        </p:nvSpPr>
        <p:spPr>
          <a:xfrm>
            <a:off x="11460175" y="6446520"/>
            <a:ext cx="457200" cy="274320"/>
          </a:xfrm>
          <a:prstGeom prst="rect">
            <a:avLst/>
          </a:prstGeom>
          <a:noFill/>
          <a:ln/>
        </p:spPr>
        <p:txBody>
          <a:bodyPr wrap="square" rtlCol="0" anchor="ctr"/>
          <a:lstStyle/>
          <a:p>
            <a:pPr marL="0" indent="0" algn="r">
              <a:buNone/>
            </a:pPr>
            <a:r>
              <a:rPr lang="en-US" sz="1000" dirty="0">
                <a:solidFill>
                  <a:srgbClr val="94A3B8"/>
                </a:solidFill>
                <a:latin typeface="Calibri" pitchFamily="34" charset="0"/>
                <a:ea typeface="Calibri" pitchFamily="34" charset="-122"/>
                <a:cs typeface="Calibri" pitchFamily="34" charset="-120"/>
              </a:rPr>
              <a:t>6</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rtlCol="0" anchor="ctr"/>
          <a:lstStyle/>
          <a:p>
            <a:pPr marL="0" indent="0">
              <a:buNone/>
            </a:pPr>
            <a:r>
              <a:rPr lang="en-US" sz="1200" b="1" kern="0" spc="200" dirty="0">
                <a:solidFill>
                  <a:srgbClr val="2F6FED"/>
                </a:solidFill>
                <a:latin typeface="Calibri" pitchFamily="34" charset="0"/>
                <a:ea typeface="Calibri" pitchFamily="34" charset="-122"/>
                <a:cs typeface="Calibri" pitchFamily="34" charset="-120"/>
              </a:rPr>
              <a:t>ARCHITECTURE</a:t>
            </a:r>
            <a:endParaRPr lang="en-US" sz="1200" dirty="0"/>
          </a:p>
        </p:txBody>
      </p:sp>
      <p:sp>
        <p:nvSpPr>
          <p:cNvPr id="3" name="Text 1"/>
          <p:cNvSpPr/>
          <p:nvPr/>
        </p:nvSpPr>
        <p:spPr>
          <a:xfrm>
            <a:off x="548640" y="713232"/>
            <a:ext cx="10515600" cy="822960"/>
          </a:xfrm>
          <a:prstGeom prst="rect">
            <a:avLst/>
          </a:prstGeom>
          <a:noFill/>
          <a:ln/>
        </p:spPr>
        <p:txBody>
          <a:bodyPr wrap="square" rtlCol="0" anchor="ctr"/>
          <a:lstStyle/>
          <a:p>
            <a:pPr marL="0" indent="0">
              <a:buNone/>
            </a:pPr>
            <a:r>
              <a:rPr lang="en-US" sz="3200" b="1" dirty="0">
                <a:solidFill>
                  <a:srgbClr val="0F2B5C"/>
                </a:solidFill>
                <a:latin typeface="Cambria" pitchFamily="34" charset="0"/>
                <a:ea typeface="Cambria" pitchFamily="34" charset="-122"/>
                <a:cs typeface="Cambria" pitchFamily="34" charset="-120"/>
              </a:rPr>
              <a:t>Built for reliability</a:t>
            </a:r>
            <a:endParaRPr lang="en-US" sz="3200" dirty="0"/>
          </a:p>
        </p:txBody>
      </p:sp>
      <p:pic>
        <p:nvPicPr>
          <p:cNvPr id="4" name="Image 0" descr="./diagrams/architecture_2.png"/>
          <p:cNvPicPr>
            <a:picLocks noChangeAspect="1"/>
          </p:cNvPicPr>
          <p:nvPr/>
        </p:nvPicPr>
        <p:blipFill>
          <a:blip r:embed="rId3"/>
          <a:srcRect/>
          <a:stretch/>
        </p:blipFill>
        <p:spPr>
          <a:xfrm>
            <a:off x="1066800" y="2100000"/>
            <a:ext cx="10058400" cy="2066050"/>
          </a:xfrm>
          <a:prstGeom prst="rect">
            <a:avLst/>
          </a:prstGeom>
        </p:spPr>
      </p:pic>
      <p:sp>
        <p:nvSpPr>
          <p:cNvPr id="5" name="Text 2"/>
          <p:cNvSpPr/>
          <p:nvPr/>
        </p:nvSpPr>
        <p:spPr>
          <a:xfrm>
            <a:off x="1371600" y="4700000"/>
            <a:ext cx="9418320" cy="548640"/>
          </a:xfrm>
          <a:prstGeom prst="rect">
            <a:avLst/>
          </a:prstGeom>
          <a:noFill/>
          <a:ln/>
        </p:spPr>
        <p:txBody>
          <a:bodyPr wrap="square" rtlCol="0" anchor="ctr"/>
          <a:lstStyle/>
          <a:p>
            <a:pPr marL="0" indent="0" algn="ctr">
              <a:buNone/>
            </a:pPr>
            <a:r>
              <a:rPr lang="en-US" sz="1300" i="1" dirty="0">
                <a:solidFill>
                  <a:srgbClr val="475569"/>
                </a:solidFill>
                <a:latin typeface="Calibri" pitchFamily="34" charset="0"/>
                <a:ea typeface="Calibri" pitchFamily="34" charset="-122"/>
                <a:cs typeface="Calibri" pitchFamily="34" charset="-120"/>
              </a:rPr>
              <a:t>Business logic is fully decoupled from the user interface and verified automatically before every release — enabling safe, frequent updates with confidence.</a:t>
            </a:r>
            <a:endParaRPr lang="en-US" sz="1300" dirty="0"/>
          </a:p>
        </p:txBody>
      </p:sp>
      <p:sp>
        <p:nvSpPr>
          <p:cNvPr id="6" name="Text 3"/>
          <p:cNvSpPr/>
          <p:nvPr/>
        </p:nvSpPr>
        <p:spPr>
          <a:xfrm>
            <a:off x="548640" y="6446520"/>
            <a:ext cx="5486400" cy="274320"/>
          </a:xfrm>
          <a:prstGeom prst="rect">
            <a:avLst/>
          </a:prstGeom>
          <a:noFill/>
          <a:ln/>
        </p:spPr>
        <p:txBody>
          <a:bodyPr wrap="square" rtlCol="0" anchor="ctr"/>
          <a:lstStyle/>
          <a:p>
            <a:pPr marL="0" indent="0">
              <a:buNone/>
            </a:pPr>
            <a:r>
              <a:rPr lang="en-US" sz="900" dirty="0">
                <a:solidFill>
                  <a:srgbClr val="94A3B8"/>
                </a:solidFill>
                <a:latin typeface="Calibri" pitchFamily="34" charset="0"/>
                <a:ea typeface="Calibri" pitchFamily="34" charset="-122"/>
                <a:cs typeface="Calibri" pitchFamily="34" charset="-120"/>
              </a:rPr>
              <a:t>Performance Management System · v1.0.0</a:t>
            </a:r>
            <a:endParaRPr lang="en-US" sz="900" dirty="0"/>
          </a:p>
        </p:txBody>
      </p:sp>
      <p:sp>
        <p:nvSpPr>
          <p:cNvPr id="7" name="Text 4"/>
          <p:cNvSpPr/>
          <p:nvPr/>
        </p:nvSpPr>
        <p:spPr>
          <a:xfrm>
            <a:off x="11460175" y="6446520"/>
            <a:ext cx="457200" cy="274320"/>
          </a:xfrm>
          <a:prstGeom prst="rect">
            <a:avLst/>
          </a:prstGeom>
          <a:noFill/>
          <a:ln/>
        </p:spPr>
        <p:txBody>
          <a:bodyPr wrap="square" rtlCol="0" anchor="ctr"/>
          <a:lstStyle/>
          <a:p>
            <a:pPr marL="0" indent="0" algn="r">
              <a:buNone/>
            </a:pPr>
            <a:r>
              <a:rPr lang="en-US" sz="1000" dirty="0">
                <a:solidFill>
                  <a:srgbClr val="94A3B8"/>
                </a:solidFill>
                <a:latin typeface="Calibri" pitchFamily="34" charset="0"/>
                <a:ea typeface="Calibri" pitchFamily="34" charset="-122"/>
                <a:cs typeface="Calibri"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rtlCol="0" anchor="ctr"/>
          <a:lstStyle/>
          <a:p>
            <a:pPr marL="0" indent="0">
              <a:buNone/>
            </a:pPr>
            <a:r>
              <a:rPr lang="en-US" sz="1200" b="1" kern="0" spc="200" dirty="0">
                <a:solidFill>
                  <a:srgbClr val="2F6FED"/>
                </a:solidFill>
                <a:latin typeface="Calibri" pitchFamily="34" charset="0"/>
                <a:ea typeface="Calibri" pitchFamily="34" charset="-122"/>
                <a:cs typeface="Calibri" pitchFamily="34" charset="-120"/>
              </a:rPr>
              <a:t>MODULES</a:t>
            </a:r>
            <a:endParaRPr lang="en-US" sz="1200" dirty="0"/>
          </a:p>
        </p:txBody>
      </p:sp>
      <p:sp>
        <p:nvSpPr>
          <p:cNvPr id="3" name="Text 1"/>
          <p:cNvSpPr/>
          <p:nvPr/>
        </p:nvSpPr>
        <p:spPr>
          <a:xfrm>
            <a:off x="548640" y="713232"/>
            <a:ext cx="10515600" cy="822960"/>
          </a:xfrm>
          <a:prstGeom prst="rect">
            <a:avLst/>
          </a:prstGeom>
          <a:noFill/>
          <a:ln/>
        </p:spPr>
        <p:txBody>
          <a:bodyPr wrap="square" rtlCol="0" anchor="ctr"/>
          <a:lstStyle/>
          <a:p>
            <a:pPr marL="0" indent="0">
              <a:buNone/>
            </a:pPr>
            <a:r>
              <a:rPr lang="en-US" sz="3200" b="1" dirty="0">
                <a:solidFill>
                  <a:srgbClr val="0F2B5C"/>
                </a:solidFill>
                <a:latin typeface="Cambria" pitchFamily="34" charset="0"/>
                <a:ea typeface="Cambria" pitchFamily="34" charset="-122"/>
                <a:cs typeface="Cambria" pitchFamily="34" charset="-120"/>
              </a:rPr>
              <a:t>Dashboard</a:t>
            </a:r>
            <a:endParaRPr lang="en-US" sz="3200" dirty="0"/>
          </a:p>
        </p:txBody>
      </p:sp>
      <p:sp>
        <p:nvSpPr>
          <p:cNvPr id="4" name="Text 2"/>
          <p:cNvSpPr/>
          <p:nvPr/>
        </p:nvSpPr>
        <p:spPr>
          <a:xfrm>
            <a:off x="548640" y="1554480"/>
            <a:ext cx="10789920" cy="640080"/>
          </a:xfrm>
          <a:prstGeom prst="rect">
            <a:avLst/>
          </a:prstGeom>
          <a:noFill/>
          <a:ln/>
        </p:spPr>
        <p:txBody>
          <a:bodyPr wrap="square" rtlCol="0" anchor="ctr"/>
          <a:lstStyle/>
          <a:p>
            <a:pPr marL="0" indent="0">
              <a:buNone/>
            </a:pPr>
            <a:r>
              <a:rPr lang="en-US" sz="1400" dirty="0">
                <a:solidFill>
                  <a:srgbClr val="475569"/>
                </a:solidFill>
                <a:latin typeface="Calibri" pitchFamily="34" charset="0"/>
                <a:ea typeface="Calibri" pitchFamily="34" charset="-122"/>
                <a:cs typeface="Calibri" pitchFamily="34" charset="-120"/>
              </a:rPr>
              <a:t>Organization-wide completion metrics, per-department breakdown, form-status summary, and a live recent-activity feed drawn directly from the audit trail.</a:t>
            </a:r>
            <a:endParaRPr lang="en-US" sz="1400" dirty="0"/>
          </a:p>
        </p:txBody>
      </p:sp>
      <p:pic>
        <p:nvPicPr>
          <p:cNvPr id="5" name="Image 0" descr="./screenshots/02_dashboard.png"/>
          <p:cNvPicPr>
            <a:picLocks noChangeAspect="1"/>
          </p:cNvPicPr>
          <p:nvPr/>
        </p:nvPicPr>
        <p:blipFill>
          <a:blip r:embed="rId5"/>
          <a:srcRect/>
          <a:stretch/>
        </p:blipFill>
        <p:spPr>
          <a:xfrm>
            <a:off x="2258568" y="2450592"/>
            <a:ext cx="6976872" cy="3922776"/>
          </a:xfrm>
          <a:prstGeom prst="rect">
            <a:avLst/>
          </a:prstGeom>
        </p:spPr>
      </p:pic>
      <p:sp>
        <p:nvSpPr>
          <p:cNvPr id="6" name="Text 3"/>
          <p:cNvSpPr/>
          <p:nvPr/>
        </p:nvSpPr>
        <p:spPr>
          <a:xfrm>
            <a:off x="548640" y="6446520"/>
            <a:ext cx="5486400" cy="274320"/>
          </a:xfrm>
          <a:prstGeom prst="rect">
            <a:avLst/>
          </a:prstGeom>
          <a:noFill/>
          <a:ln/>
        </p:spPr>
        <p:txBody>
          <a:bodyPr wrap="square" rtlCol="0" anchor="ctr"/>
          <a:lstStyle/>
          <a:p>
            <a:pPr marL="0" indent="0">
              <a:buNone/>
            </a:pPr>
            <a:r>
              <a:rPr lang="en-US" sz="900" dirty="0">
                <a:solidFill>
                  <a:srgbClr val="94A3B8"/>
                </a:solidFill>
                <a:latin typeface="Calibri" pitchFamily="34" charset="0"/>
                <a:ea typeface="Calibri" pitchFamily="34" charset="-122"/>
                <a:cs typeface="Calibri" pitchFamily="34" charset="-120"/>
              </a:rPr>
              <a:t>Performance Management System · v1.0.0</a:t>
            </a:r>
            <a:endParaRPr lang="en-US" sz="900" dirty="0"/>
          </a:p>
        </p:txBody>
      </p:sp>
      <p:sp>
        <p:nvSpPr>
          <p:cNvPr id="7" name="Text 4"/>
          <p:cNvSpPr/>
          <p:nvPr/>
        </p:nvSpPr>
        <p:spPr>
          <a:xfrm>
            <a:off x="11460175" y="6446520"/>
            <a:ext cx="457200" cy="274320"/>
          </a:xfrm>
          <a:prstGeom prst="rect">
            <a:avLst/>
          </a:prstGeom>
          <a:noFill/>
          <a:ln/>
        </p:spPr>
        <p:txBody>
          <a:bodyPr wrap="square" rtlCol="0" anchor="ctr"/>
          <a:lstStyle/>
          <a:p>
            <a:pPr marL="0" indent="0" algn="r">
              <a:buNone/>
            </a:pPr>
            <a:r>
              <a:rPr lang="en-US" sz="1000" dirty="0">
                <a:solidFill>
                  <a:srgbClr val="94A3B8"/>
                </a:solidFill>
                <a:latin typeface="Calibri" pitchFamily="34" charset="0"/>
                <a:ea typeface="Calibri" pitchFamily="34" charset="-122"/>
                <a:cs typeface="Calibri" pitchFamily="34" charset="-120"/>
              </a:rPr>
              <a:t>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rtlCol="0" anchor="ctr"/>
          <a:lstStyle/>
          <a:p>
            <a:pPr marL="0" indent="0">
              <a:buNone/>
            </a:pPr>
            <a:r>
              <a:rPr lang="en-US" sz="1200" b="1" kern="0" spc="200" dirty="0">
                <a:solidFill>
                  <a:srgbClr val="2F6FED"/>
                </a:solidFill>
                <a:latin typeface="Calibri" pitchFamily="34" charset="0"/>
                <a:ea typeface="Calibri" pitchFamily="34" charset="-122"/>
                <a:cs typeface="Calibri" pitchFamily="34" charset="-120"/>
              </a:rPr>
              <a:t>MODULES</a:t>
            </a:r>
            <a:endParaRPr lang="en-US" sz="1200" dirty="0"/>
          </a:p>
        </p:txBody>
      </p:sp>
      <p:sp>
        <p:nvSpPr>
          <p:cNvPr id="3" name="Text 1"/>
          <p:cNvSpPr/>
          <p:nvPr/>
        </p:nvSpPr>
        <p:spPr>
          <a:xfrm>
            <a:off x="548640" y="713232"/>
            <a:ext cx="10515600" cy="822960"/>
          </a:xfrm>
          <a:prstGeom prst="rect">
            <a:avLst/>
          </a:prstGeom>
          <a:noFill/>
          <a:ln/>
        </p:spPr>
        <p:txBody>
          <a:bodyPr wrap="square" rtlCol="0" anchor="ctr"/>
          <a:lstStyle/>
          <a:p>
            <a:pPr marL="0" indent="0">
              <a:buNone/>
            </a:pPr>
            <a:r>
              <a:rPr lang="en-US" sz="3200" b="1" dirty="0">
                <a:solidFill>
                  <a:srgbClr val="0F2B5C"/>
                </a:solidFill>
                <a:latin typeface="Cambria" pitchFamily="34" charset="0"/>
                <a:ea typeface="Cambria" pitchFamily="34" charset="-122"/>
                <a:cs typeface="Cambria" pitchFamily="34" charset="-120"/>
              </a:rPr>
              <a:t>Employee &amp; reference master data</a:t>
            </a:r>
            <a:endParaRPr lang="en-US" sz="3200" dirty="0"/>
          </a:p>
        </p:txBody>
      </p:sp>
      <p:sp>
        <p:nvSpPr>
          <p:cNvPr id="4" name="Text 2"/>
          <p:cNvSpPr/>
          <p:nvPr/>
        </p:nvSpPr>
        <p:spPr>
          <a:xfrm>
            <a:off x="548640" y="1554480"/>
            <a:ext cx="10789920" cy="548640"/>
          </a:xfrm>
          <a:prstGeom prst="rect">
            <a:avLst/>
          </a:prstGeom>
          <a:noFill/>
          <a:ln/>
        </p:spPr>
        <p:txBody>
          <a:bodyPr wrap="square" rtlCol="0" anchor="ctr"/>
          <a:lstStyle/>
          <a:p>
            <a:pPr marL="0" indent="0">
              <a:buNone/>
            </a:pPr>
            <a:r>
              <a:rPr lang="en-US" sz="1400" dirty="0">
                <a:solidFill>
                  <a:srgbClr val="475569"/>
                </a:solidFill>
                <a:latin typeface="Calibri" pitchFamily="34" charset="0"/>
                <a:ea typeface="Calibri" pitchFamily="34" charset="-122"/>
                <a:cs typeface="Calibri" pitchFamily="34" charset="-120"/>
              </a:rPr>
              <a:t>Employee Master, Department Master, KPI Master, Competency Master, Job Families, and Rating Scales — all bilingual, all HR-Administrator editable.</a:t>
            </a:r>
            <a:endParaRPr lang="en-US" sz="1400" dirty="0"/>
          </a:p>
        </p:txBody>
      </p:sp>
      <p:pic>
        <p:nvPicPr>
          <p:cNvPr id="5" name="Image 0" descr="./screenshots/03_employee_management.png"/>
          <p:cNvPicPr>
            <a:picLocks noChangeAspect="1"/>
          </p:cNvPicPr>
          <p:nvPr/>
        </p:nvPicPr>
        <p:blipFill>
          <a:blip r:embed="rId11"/>
          <a:srcRect/>
          <a:stretch/>
        </p:blipFill>
        <p:spPr>
          <a:xfrm>
            <a:off x="548640" y="2148840"/>
            <a:ext cx="5212080" cy="1691640"/>
          </a:xfrm>
          <a:prstGeom prst="rect">
            <a:avLst/>
          </a:prstGeom>
        </p:spPr>
      </p:pic>
      <p:sp>
        <p:nvSpPr>
          <p:cNvPr id="6" name="Text 3"/>
          <p:cNvSpPr/>
          <p:nvPr/>
        </p:nvSpPr>
        <p:spPr>
          <a:xfrm>
            <a:off x="548640" y="3858768"/>
            <a:ext cx="5303520" cy="256032"/>
          </a:xfrm>
          <a:prstGeom prst="rect">
            <a:avLst/>
          </a:prstGeom>
          <a:noFill/>
          <a:ln/>
        </p:spPr>
        <p:txBody>
          <a:bodyPr wrap="square" rtlCol="0" anchor="ctr"/>
          <a:lstStyle/>
          <a:p>
            <a:pPr marL="0" indent="0" algn="ctr">
              <a:buNone/>
            </a:pPr>
            <a:r>
              <a:rPr lang="en-US" sz="1050" i="1" dirty="0">
                <a:solidFill>
                  <a:srgbClr val="475569"/>
                </a:solidFill>
                <a:latin typeface="Calibri" pitchFamily="34" charset="0"/>
                <a:ea typeface="Calibri" pitchFamily="34" charset="-122"/>
                <a:cs typeface="Calibri" pitchFamily="34" charset="-120"/>
              </a:rPr>
              <a:t>Employee Master</a:t>
            </a:r>
            <a:endParaRPr lang="en-US" sz="1050" dirty="0"/>
          </a:p>
        </p:txBody>
      </p:sp>
      <p:pic>
        <p:nvPicPr>
          <p:cNvPr id="7" name="Image 1" descr="./screenshots/05_kpi_master.png"/>
          <p:cNvPicPr>
            <a:picLocks noChangeAspect="1"/>
          </p:cNvPicPr>
          <p:nvPr/>
        </p:nvPicPr>
        <p:blipFill>
          <a:blip r:embed="rId12"/>
          <a:srcRect/>
          <a:stretch/>
        </p:blipFill>
        <p:spPr>
          <a:xfrm>
            <a:off x="6172200" y="2148840"/>
            <a:ext cx="5303520" cy="1691640"/>
          </a:xfrm>
          <a:prstGeom prst="rect">
            <a:avLst/>
          </a:prstGeom>
        </p:spPr>
      </p:pic>
      <p:sp>
        <p:nvSpPr>
          <p:cNvPr id="8" name="Text 4"/>
          <p:cNvSpPr/>
          <p:nvPr/>
        </p:nvSpPr>
        <p:spPr>
          <a:xfrm>
            <a:off x="6172200" y="3858768"/>
            <a:ext cx="5303520" cy="256032"/>
          </a:xfrm>
          <a:prstGeom prst="rect">
            <a:avLst/>
          </a:prstGeom>
          <a:noFill/>
          <a:ln/>
        </p:spPr>
        <p:txBody>
          <a:bodyPr wrap="square" rtlCol="0" anchor="ctr"/>
          <a:lstStyle/>
          <a:p>
            <a:pPr marL="0" indent="0" algn="ctr">
              <a:buNone/>
            </a:pPr>
            <a:r>
              <a:rPr lang="en-US" sz="1050" i="1" dirty="0">
                <a:solidFill>
                  <a:srgbClr val="475569"/>
                </a:solidFill>
                <a:latin typeface="Calibri" pitchFamily="34" charset="0"/>
                <a:ea typeface="Calibri" pitchFamily="34" charset="-122"/>
                <a:cs typeface="Calibri" pitchFamily="34" charset="-120"/>
              </a:rPr>
              <a:t>KPI Master</a:t>
            </a:r>
            <a:endParaRPr lang="en-US" sz="1050" dirty="0"/>
          </a:p>
        </p:txBody>
      </p:sp>
      <p:pic>
        <p:nvPicPr>
          <p:cNvPr id="9" name="Image 2" descr="./screenshots/06_competency_master.png"/>
          <p:cNvPicPr>
            <a:picLocks noChangeAspect="1"/>
          </p:cNvPicPr>
          <p:nvPr/>
        </p:nvPicPr>
        <p:blipFill>
          <a:blip r:embed="rId13"/>
          <a:srcRect/>
          <a:stretch/>
        </p:blipFill>
        <p:spPr>
          <a:xfrm>
            <a:off x="548640" y="4114800"/>
            <a:ext cx="5303520" cy="1691640"/>
          </a:xfrm>
          <a:prstGeom prst="rect">
            <a:avLst/>
          </a:prstGeom>
        </p:spPr>
      </p:pic>
      <p:sp>
        <p:nvSpPr>
          <p:cNvPr id="10" name="Text 5"/>
          <p:cNvSpPr/>
          <p:nvPr/>
        </p:nvSpPr>
        <p:spPr>
          <a:xfrm>
            <a:off x="548640" y="5824728"/>
            <a:ext cx="5303520" cy="256032"/>
          </a:xfrm>
          <a:prstGeom prst="rect">
            <a:avLst/>
          </a:prstGeom>
          <a:noFill/>
          <a:ln/>
        </p:spPr>
        <p:txBody>
          <a:bodyPr wrap="square" rtlCol="0" anchor="ctr"/>
          <a:lstStyle/>
          <a:p>
            <a:pPr marL="0" indent="0" algn="ctr">
              <a:buNone/>
            </a:pPr>
            <a:r>
              <a:rPr lang="en-US" sz="1050" i="1" dirty="0">
                <a:solidFill>
                  <a:srgbClr val="475569"/>
                </a:solidFill>
                <a:latin typeface="Calibri" pitchFamily="34" charset="0"/>
                <a:ea typeface="Calibri" pitchFamily="34" charset="-122"/>
                <a:cs typeface="Calibri" pitchFamily="34" charset="-120"/>
              </a:rPr>
              <a:t>Competency Master</a:t>
            </a:r>
            <a:endParaRPr lang="en-US" sz="1050" dirty="0"/>
          </a:p>
        </p:txBody>
      </p:sp>
      <p:pic>
        <p:nvPicPr>
          <p:cNvPr id="11" name="Image 3" descr="./screenshots/07_reference_master.png"/>
          <p:cNvPicPr>
            <a:picLocks noChangeAspect="1"/>
          </p:cNvPicPr>
          <p:nvPr/>
        </p:nvPicPr>
        <p:blipFill>
          <a:blip r:embed="rId14"/>
          <a:srcRect/>
          <a:stretch/>
        </p:blipFill>
        <p:spPr>
          <a:xfrm>
            <a:off x="6172200" y="4114800"/>
            <a:ext cx="5303520" cy="1691640"/>
          </a:xfrm>
          <a:prstGeom prst="rect">
            <a:avLst/>
          </a:prstGeom>
        </p:spPr>
      </p:pic>
      <p:sp>
        <p:nvSpPr>
          <p:cNvPr id="12" name="Text 6"/>
          <p:cNvSpPr/>
          <p:nvPr/>
        </p:nvSpPr>
        <p:spPr>
          <a:xfrm>
            <a:off x="6172200" y="5824728"/>
            <a:ext cx="5303520" cy="256032"/>
          </a:xfrm>
          <a:prstGeom prst="rect">
            <a:avLst/>
          </a:prstGeom>
          <a:noFill/>
          <a:ln/>
        </p:spPr>
        <p:txBody>
          <a:bodyPr wrap="square" rtlCol="0" anchor="ctr"/>
          <a:lstStyle/>
          <a:p>
            <a:pPr marL="0" indent="0" algn="ctr">
              <a:buNone/>
            </a:pPr>
            <a:r>
              <a:rPr lang="en-US" sz="1050" i="1" dirty="0">
                <a:solidFill>
                  <a:srgbClr val="475569"/>
                </a:solidFill>
                <a:latin typeface="Calibri" pitchFamily="34" charset="0"/>
                <a:ea typeface="Calibri" pitchFamily="34" charset="-122"/>
                <a:cs typeface="Calibri" pitchFamily="34" charset="-120"/>
              </a:rPr>
              <a:t>Job Families &amp; Rating Scales</a:t>
            </a:r>
            <a:endParaRPr lang="en-US" sz="1050" dirty="0"/>
          </a:p>
        </p:txBody>
      </p:sp>
      <p:sp>
        <p:nvSpPr>
          <p:cNvPr id="13" name="Text 7"/>
          <p:cNvSpPr/>
          <p:nvPr/>
        </p:nvSpPr>
        <p:spPr>
          <a:xfrm>
            <a:off x="548640" y="6446520"/>
            <a:ext cx="5486400" cy="274320"/>
          </a:xfrm>
          <a:prstGeom prst="rect">
            <a:avLst/>
          </a:prstGeom>
          <a:noFill/>
          <a:ln/>
        </p:spPr>
        <p:txBody>
          <a:bodyPr wrap="square" rtlCol="0" anchor="ctr"/>
          <a:lstStyle/>
          <a:p>
            <a:pPr marL="0" indent="0">
              <a:buNone/>
            </a:pPr>
            <a:r>
              <a:rPr lang="en-US" sz="900" dirty="0">
                <a:solidFill>
                  <a:srgbClr val="94A3B8"/>
                </a:solidFill>
                <a:latin typeface="Calibri" pitchFamily="34" charset="0"/>
                <a:ea typeface="Calibri" pitchFamily="34" charset="-122"/>
                <a:cs typeface="Calibri" pitchFamily="34" charset="-120"/>
              </a:rPr>
              <a:t>Performance Management System · v1.0.0</a:t>
            </a:r>
            <a:endParaRPr lang="en-US" sz="900" dirty="0"/>
          </a:p>
        </p:txBody>
      </p:sp>
      <p:sp>
        <p:nvSpPr>
          <p:cNvPr id="14" name="Text 8"/>
          <p:cNvSpPr/>
          <p:nvPr/>
        </p:nvSpPr>
        <p:spPr>
          <a:xfrm>
            <a:off x="11460175" y="6446520"/>
            <a:ext cx="457200" cy="274320"/>
          </a:xfrm>
          <a:prstGeom prst="rect">
            <a:avLst/>
          </a:prstGeom>
          <a:noFill/>
          <a:ln/>
        </p:spPr>
        <p:txBody>
          <a:bodyPr wrap="square" rtlCol="0" anchor="ctr"/>
          <a:lstStyle/>
          <a:p>
            <a:pPr marL="0" indent="0" algn="r">
              <a:buNone/>
            </a:pPr>
            <a:r>
              <a:rPr lang="en-US" sz="1000" dirty="0">
                <a:solidFill>
                  <a:srgbClr val="94A3B8"/>
                </a:solidFill>
                <a:latin typeface="Calibri" pitchFamily="34" charset="0"/>
                <a:ea typeface="Calibri" pitchFamily="34" charset="-122"/>
                <a:cs typeface="Calibri" pitchFamily="34" charset="-120"/>
              </a:rPr>
              <a:t>9</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A1F42"/>
        </a:solidFill>
        <a:effectLst/>
      </p:bgPr>
    </p:bg>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rtlCol="0" anchor="ctr"/>
          <a:lstStyle/>
          <a:p>
            <a:pPr marL="0" indent="0">
              <a:buNone/>
            </a:pPr>
            <a:r>
              <a:rPr lang="en-US" sz="1200" b="1" kern="0" spc="200" dirty="0">
                <a:solidFill>
                  <a:srgbClr val="CADCFC"/>
                </a:solidFill>
                <a:latin typeface="Calibri" pitchFamily="34" charset="0"/>
                <a:ea typeface="Calibri" pitchFamily="34" charset="-122"/>
                <a:cs typeface="Calibri" pitchFamily="34" charset="-120"/>
              </a:rPr>
              <a:t>THE CORE WORKFLOW</a:t>
            </a:r>
            <a:endParaRPr lang="en-US" sz="1200" dirty="0"/>
          </a:p>
        </p:txBody>
      </p:sp>
      <p:sp>
        <p:nvSpPr>
          <p:cNvPr id="3" name="Text 1"/>
          <p:cNvSpPr/>
          <p:nvPr/>
        </p:nvSpPr>
        <p:spPr>
          <a:xfrm>
            <a:off x="548640" y="713232"/>
            <a:ext cx="10515600" cy="822960"/>
          </a:xfrm>
          <a:prstGeom prst="rect">
            <a:avLst/>
          </a:prstGeom>
          <a:noFill/>
          <a:ln/>
        </p:spPr>
        <p:txBody>
          <a:bodyPr wrap="square"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Seven stages, fully enforced</a:t>
            </a:r>
            <a:endParaRPr lang="en-US" sz="3200" dirty="0"/>
          </a:p>
        </p:txBody>
      </p:sp>
      <p:sp>
        <p:nvSpPr>
          <p:cNvPr id="4" name="Shape 2"/>
          <p:cNvSpPr/>
          <p:nvPr/>
        </p:nvSpPr>
        <p:spPr>
          <a:xfrm>
            <a:off x="786384" y="2834640"/>
            <a:ext cx="1319349" cy="1188720"/>
          </a:xfrm>
          <a:prstGeom prst="roundRect">
            <a:avLst>
              <a:gd name="adj" fmla="val 6154"/>
            </a:avLst>
          </a:prstGeom>
          <a:solidFill>
            <a:srgbClr val="0F2B5C"/>
          </a:solidFill>
          <a:ln w="12700">
            <a:solidFill>
              <a:srgbClr val="CADCFC"/>
            </a:solidFill>
            <a:prstDash val="solid"/>
          </a:ln>
        </p:spPr>
        <p:txBody>
          <a:bodyPr/>
          <a:lstStyle/>
          <a:p>
            <a:endParaRPr lang="en-KW"/>
          </a:p>
        </p:txBody>
      </p:sp>
      <p:sp>
        <p:nvSpPr>
          <p:cNvPr id="5" name="Text 3"/>
          <p:cNvSpPr/>
          <p:nvPr/>
        </p:nvSpPr>
        <p:spPr>
          <a:xfrm>
            <a:off x="786384" y="2834640"/>
            <a:ext cx="1319349" cy="1188720"/>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KPI</a:t>
            </a:r>
            <a:endParaRPr lang="en-US" sz="1100" dirty="0"/>
          </a:p>
          <a:p>
            <a:pPr marL="0" indent="0" algn="ctr">
              <a:buNone/>
            </a:pPr>
            <a:r>
              <a:rPr lang="en-US" sz="1100" b="1" dirty="0">
                <a:solidFill>
                  <a:srgbClr val="FFFFFF"/>
                </a:solidFill>
                <a:latin typeface="Calibri" pitchFamily="34" charset="0"/>
                <a:ea typeface="Calibri" pitchFamily="34" charset="-122"/>
                <a:cs typeface="Calibri" pitchFamily="34" charset="-120"/>
              </a:rPr>
              <a:t>Creation</a:t>
            </a:r>
            <a:endParaRPr lang="en-US" sz="1100" dirty="0"/>
          </a:p>
        </p:txBody>
      </p:sp>
      <p:sp>
        <p:nvSpPr>
          <p:cNvPr id="6" name="Text 4"/>
          <p:cNvSpPr/>
          <p:nvPr/>
        </p:nvSpPr>
        <p:spPr>
          <a:xfrm>
            <a:off x="2105733" y="2834640"/>
            <a:ext cx="228600" cy="1188720"/>
          </a:xfrm>
          <a:prstGeom prst="rect">
            <a:avLst/>
          </a:prstGeom>
          <a:noFill/>
          <a:ln/>
        </p:spPr>
        <p:txBody>
          <a:bodyPr wrap="square" rtlCol="0" anchor="ctr"/>
          <a:lstStyle/>
          <a:p>
            <a:pPr marL="0" indent="0" algn="ctr">
              <a:buNone/>
            </a:pPr>
            <a:r>
              <a:rPr lang="en-US" sz="1600" dirty="0">
                <a:solidFill>
                  <a:srgbClr val="CADCFC"/>
                </a:solidFill>
                <a:latin typeface="Calibri" pitchFamily="34" charset="0"/>
                <a:ea typeface="Calibri" pitchFamily="34" charset="-122"/>
                <a:cs typeface="Calibri" pitchFamily="34" charset="-120"/>
              </a:rPr>
              <a:t>→</a:t>
            </a:r>
            <a:endParaRPr lang="en-US" sz="1600" dirty="0"/>
          </a:p>
        </p:txBody>
      </p:sp>
      <p:sp>
        <p:nvSpPr>
          <p:cNvPr id="7" name="Shape 5"/>
          <p:cNvSpPr/>
          <p:nvPr/>
        </p:nvSpPr>
        <p:spPr>
          <a:xfrm>
            <a:off x="2334333" y="2834640"/>
            <a:ext cx="1319349" cy="1188720"/>
          </a:xfrm>
          <a:prstGeom prst="roundRect">
            <a:avLst>
              <a:gd name="adj" fmla="val 6154"/>
            </a:avLst>
          </a:prstGeom>
          <a:solidFill>
            <a:srgbClr val="0F2B5C"/>
          </a:solidFill>
          <a:ln w="12700">
            <a:solidFill>
              <a:srgbClr val="CADCFC"/>
            </a:solidFill>
            <a:prstDash val="solid"/>
          </a:ln>
        </p:spPr>
        <p:txBody>
          <a:bodyPr/>
          <a:lstStyle/>
          <a:p>
            <a:endParaRPr lang="en-KW"/>
          </a:p>
        </p:txBody>
      </p:sp>
      <p:sp>
        <p:nvSpPr>
          <p:cNvPr id="8" name="Text 6"/>
          <p:cNvSpPr/>
          <p:nvPr/>
        </p:nvSpPr>
        <p:spPr>
          <a:xfrm>
            <a:off x="2334333" y="2834640"/>
            <a:ext cx="1319349" cy="1188720"/>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Employee</a:t>
            </a:r>
            <a:endParaRPr lang="en-US" sz="1100" dirty="0"/>
          </a:p>
          <a:p>
            <a:pPr marL="0" indent="0" algn="ctr">
              <a:buNone/>
            </a:pPr>
            <a:r>
              <a:rPr lang="en-US" sz="1100" b="1" dirty="0">
                <a:solidFill>
                  <a:srgbClr val="FFFFFF"/>
                </a:solidFill>
                <a:latin typeface="Calibri" pitchFamily="34" charset="0"/>
                <a:ea typeface="Calibri" pitchFamily="34" charset="-122"/>
                <a:cs typeface="Calibri" pitchFamily="34" charset="-120"/>
              </a:rPr>
              <a:t>Ack.</a:t>
            </a:r>
            <a:endParaRPr lang="en-US" sz="1100" dirty="0"/>
          </a:p>
        </p:txBody>
      </p:sp>
      <p:sp>
        <p:nvSpPr>
          <p:cNvPr id="9" name="Text 7"/>
          <p:cNvSpPr/>
          <p:nvPr/>
        </p:nvSpPr>
        <p:spPr>
          <a:xfrm>
            <a:off x="3653681" y="2834640"/>
            <a:ext cx="228600" cy="1188720"/>
          </a:xfrm>
          <a:prstGeom prst="rect">
            <a:avLst/>
          </a:prstGeom>
          <a:noFill/>
          <a:ln/>
        </p:spPr>
        <p:txBody>
          <a:bodyPr wrap="square" rtlCol="0" anchor="ctr"/>
          <a:lstStyle/>
          <a:p>
            <a:pPr marL="0" indent="0" algn="ctr">
              <a:buNone/>
            </a:pPr>
            <a:r>
              <a:rPr lang="en-US" sz="1600" dirty="0">
                <a:solidFill>
                  <a:srgbClr val="CADCFC"/>
                </a:solidFill>
                <a:latin typeface="Calibri" pitchFamily="34" charset="0"/>
                <a:ea typeface="Calibri" pitchFamily="34" charset="-122"/>
                <a:cs typeface="Calibri" pitchFamily="34" charset="-120"/>
              </a:rPr>
              <a:t>→</a:t>
            </a:r>
            <a:endParaRPr lang="en-US" sz="1600" dirty="0"/>
          </a:p>
        </p:txBody>
      </p:sp>
      <p:sp>
        <p:nvSpPr>
          <p:cNvPr id="10" name="Shape 8"/>
          <p:cNvSpPr/>
          <p:nvPr/>
        </p:nvSpPr>
        <p:spPr>
          <a:xfrm>
            <a:off x="3882281" y="2834640"/>
            <a:ext cx="1319349" cy="1188720"/>
          </a:xfrm>
          <a:prstGeom prst="roundRect">
            <a:avLst>
              <a:gd name="adj" fmla="val 6154"/>
            </a:avLst>
          </a:prstGeom>
          <a:solidFill>
            <a:srgbClr val="0F2B5C"/>
          </a:solidFill>
          <a:ln w="12700">
            <a:solidFill>
              <a:srgbClr val="CADCFC"/>
            </a:solidFill>
            <a:prstDash val="solid"/>
          </a:ln>
        </p:spPr>
        <p:txBody>
          <a:bodyPr/>
          <a:lstStyle/>
          <a:p>
            <a:endParaRPr lang="en-KW"/>
          </a:p>
        </p:txBody>
      </p:sp>
      <p:sp>
        <p:nvSpPr>
          <p:cNvPr id="11" name="Text 9"/>
          <p:cNvSpPr/>
          <p:nvPr/>
        </p:nvSpPr>
        <p:spPr>
          <a:xfrm>
            <a:off x="3882281" y="2834640"/>
            <a:ext cx="1319349" cy="1188720"/>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Manager</a:t>
            </a:r>
            <a:endParaRPr lang="en-US" sz="1100" dirty="0"/>
          </a:p>
          <a:p>
            <a:pPr marL="0" indent="0" algn="ctr">
              <a:buNone/>
            </a:pPr>
            <a:r>
              <a:rPr lang="en-US" sz="1100" b="1" dirty="0">
                <a:solidFill>
                  <a:srgbClr val="FFFFFF"/>
                </a:solidFill>
                <a:latin typeface="Calibri" pitchFamily="34" charset="0"/>
                <a:ea typeface="Calibri" pitchFamily="34" charset="-122"/>
                <a:cs typeface="Calibri" pitchFamily="34" charset="-120"/>
              </a:rPr>
              <a:t>Review</a:t>
            </a:r>
            <a:endParaRPr lang="en-US" sz="1100" dirty="0"/>
          </a:p>
        </p:txBody>
      </p:sp>
      <p:sp>
        <p:nvSpPr>
          <p:cNvPr id="12" name="Text 10"/>
          <p:cNvSpPr/>
          <p:nvPr/>
        </p:nvSpPr>
        <p:spPr>
          <a:xfrm>
            <a:off x="5201630" y="2834640"/>
            <a:ext cx="228600" cy="1188720"/>
          </a:xfrm>
          <a:prstGeom prst="rect">
            <a:avLst/>
          </a:prstGeom>
          <a:noFill/>
          <a:ln/>
        </p:spPr>
        <p:txBody>
          <a:bodyPr wrap="square" rtlCol="0" anchor="ctr"/>
          <a:lstStyle/>
          <a:p>
            <a:pPr marL="0" indent="0" algn="ctr">
              <a:buNone/>
            </a:pPr>
            <a:r>
              <a:rPr lang="en-US" sz="1600" dirty="0">
                <a:solidFill>
                  <a:srgbClr val="CADCFC"/>
                </a:solidFill>
                <a:latin typeface="Calibri" pitchFamily="34" charset="0"/>
                <a:ea typeface="Calibri" pitchFamily="34" charset="-122"/>
                <a:cs typeface="Calibri" pitchFamily="34" charset="-120"/>
              </a:rPr>
              <a:t>→</a:t>
            </a:r>
            <a:endParaRPr lang="en-US" sz="1600" dirty="0"/>
          </a:p>
        </p:txBody>
      </p:sp>
      <p:sp>
        <p:nvSpPr>
          <p:cNvPr id="13" name="Shape 11"/>
          <p:cNvSpPr/>
          <p:nvPr/>
        </p:nvSpPr>
        <p:spPr>
          <a:xfrm>
            <a:off x="5430230" y="2834640"/>
            <a:ext cx="1319349" cy="1188720"/>
          </a:xfrm>
          <a:prstGeom prst="roundRect">
            <a:avLst>
              <a:gd name="adj" fmla="val 6154"/>
            </a:avLst>
          </a:prstGeom>
          <a:solidFill>
            <a:srgbClr val="0F2B5C"/>
          </a:solidFill>
          <a:ln w="12700">
            <a:solidFill>
              <a:srgbClr val="CADCFC"/>
            </a:solidFill>
            <a:prstDash val="solid"/>
          </a:ln>
        </p:spPr>
        <p:txBody>
          <a:bodyPr/>
          <a:lstStyle/>
          <a:p>
            <a:endParaRPr lang="en-KW"/>
          </a:p>
        </p:txBody>
      </p:sp>
      <p:sp>
        <p:nvSpPr>
          <p:cNvPr id="14" name="Text 12"/>
          <p:cNvSpPr/>
          <p:nvPr/>
        </p:nvSpPr>
        <p:spPr>
          <a:xfrm>
            <a:off x="5430230" y="2834640"/>
            <a:ext cx="1319349" cy="1188720"/>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Submitted</a:t>
            </a:r>
            <a:endParaRPr lang="en-US" sz="1100" dirty="0"/>
          </a:p>
          <a:p>
            <a:pPr marL="0" indent="0" algn="ctr">
              <a:buNone/>
            </a:pPr>
            <a:r>
              <a:rPr lang="en-US" sz="1100" b="1" dirty="0">
                <a:solidFill>
                  <a:srgbClr val="FFFFFF"/>
                </a:solidFill>
                <a:latin typeface="Calibri" pitchFamily="34" charset="0"/>
                <a:ea typeface="Calibri" pitchFamily="34" charset="-122"/>
                <a:cs typeface="Calibri" pitchFamily="34" charset="-120"/>
              </a:rPr>
              <a:t>to HR</a:t>
            </a:r>
            <a:endParaRPr lang="en-US" sz="1100" dirty="0"/>
          </a:p>
        </p:txBody>
      </p:sp>
      <p:sp>
        <p:nvSpPr>
          <p:cNvPr id="15" name="Text 13"/>
          <p:cNvSpPr/>
          <p:nvPr/>
        </p:nvSpPr>
        <p:spPr>
          <a:xfrm>
            <a:off x="6749578" y="2834640"/>
            <a:ext cx="228600" cy="1188720"/>
          </a:xfrm>
          <a:prstGeom prst="rect">
            <a:avLst/>
          </a:prstGeom>
          <a:noFill/>
          <a:ln/>
        </p:spPr>
        <p:txBody>
          <a:bodyPr wrap="square" rtlCol="0" anchor="ctr"/>
          <a:lstStyle/>
          <a:p>
            <a:pPr marL="0" indent="0" algn="ctr">
              <a:buNone/>
            </a:pPr>
            <a:r>
              <a:rPr lang="en-US" sz="1600" dirty="0">
                <a:solidFill>
                  <a:srgbClr val="CADCFC"/>
                </a:solidFill>
                <a:latin typeface="Calibri" pitchFamily="34" charset="0"/>
                <a:ea typeface="Calibri" pitchFamily="34" charset="-122"/>
                <a:cs typeface="Calibri" pitchFamily="34" charset="-120"/>
              </a:rPr>
              <a:t>→</a:t>
            </a:r>
            <a:endParaRPr lang="en-US" sz="1600" dirty="0"/>
          </a:p>
        </p:txBody>
      </p:sp>
      <p:sp>
        <p:nvSpPr>
          <p:cNvPr id="16" name="Shape 14"/>
          <p:cNvSpPr/>
          <p:nvPr/>
        </p:nvSpPr>
        <p:spPr>
          <a:xfrm>
            <a:off x="6978178" y="2834640"/>
            <a:ext cx="1319349" cy="1188720"/>
          </a:xfrm>
          <a:prstGeom prst="roundRect">
            <a:avLst>
              <a:gd name="adj" fmla="val 6154"/>
            </a:avLst>
          </a:prstGeom>
          <a:solidFill>
            <a:srgbClr val="0F2B5C"/>
          </a:solidFill>
          <a:ln w="12700">
            <a:solidFill>
              <a:srgbClr val="CADCFC"/>
            </a:solidFill>
            <a:prstDash val="solid"/>
          </a:ln>
        </p:spPr>
        <p:txBody>
          <a:bodyPr/>
          <a:lstStyle/>
          <a:p>
            <a:endParaRPr lang="en-KW"/>
          </a:p>
        </p:txBody>
      </p:sp>
      <p:sp>
        <p:nvSpPr>
          <p:cNvPr id="17" name="Text 15"/>
          <p:cNvSpPr/>
          <p:nvPr/>
        </p:nvSpPr>
        <p:spPr>
          <a:xfrm>
            <a:off x="6978178" y="2834640"/>
            <a:ext cx="1319349" cy="1188720"/>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HR Review</a:t>
            </a:r>
            <a:endParaRPr lang="en-US" sz="1100" dirty="0"/>
          </a:p>
          <a:p>
            <a:pPr marL="0" indent="0" algn="ctr">
              <a:buNone/>
            </a:pPr>
            <a:r>
              <a:rPr lang="en-US" sz="1100" b="1" dirty="0">
                <a:solidFill>
                  <a:srgbClr val="FFFFFF"/>
                </a:solidFill>
                <a:latin typeface="Calibri" pitchFamily="34" charset="0"/>
                <a:ea typeface="Calibri" pitchFamily="34" charset="-122"/>
                <a:cs typeface="Calibri" pitchFamily="34" charset="-120"/>
              </a:rPr>
              <a:t>(1st)</a:t>
            </a:r>
            <a:endParaRPr lang="en-US" sz="1100" dirty="0"/>
          </a:p>
        </p:txBody>
      </p:sp>
      <p:sp>
        <p:nvSpPr>
          <p:cNvPr id="18" name="Text 16"/>
          <p:cNvSpPr/>
          <p:nvPr/>
        </p:nvSpPr>
        <p:spPr>
          <a:xfrm>
            <a:off x="8297527" y="2834640"/>
            <a:ext cx="228600" cy="1188720"/>
          </a:xfrm>
          <a:prstGeom prst="rect">
            <a:avLst/>
          </a:prstGeom>
          <a:noFill/>
          <a:ln/>
        </p:spPr>
        <p:txBody>
          <a:bodyPr wrap="square" rtlCol="0" anchor="ctr"/>
          <a:lstStyle/>
          <a:p>
            <a:pPr marL="0" indent="0" algn="ctr">
              <a:buNone/>
            </a:pPr>
            <a:r>
              <a:rPr lang="en-US" sz="1600" dirty="0">
                <a:solidFill>
                  <a:srgbClr val="CADCFC"/>
                </a:solidFill>
                <a:latin typeface="Calibri" pitchFamily="34" charset="0"/>
                <a:ea typeface="Calibri" pitchFamily="34" charset="-122"/>
                <a:cs typeface="Calibri" pitchFamily="34" charset="-120"/>
              </a:rPr>
              <a:t>→</a:t>
            </a:r>
            <a:endParaRPr lang="en-US" sz="1600" dirty="0"/>
          </a:p>
        </p:txBody>
      </p:sp>
      <p:sp>
        <p:nvSpPr>
          <p:cNvPr id="19" name="Shape 17"/>
          <p:cNvSpPr/>
          <p:nvPr/>
        </p:nvSpPr>
        <p:spPr>
          <a:xfrm>
            <a:off x="8526127" y="2834640"/>
            <a:ext cx="1319349" cy="1188720"/>
          </a:xfrm>
          <a:prstGeom prst="roundRect">
            <a:avLst>
              <a:gd name="adj" fmla="val 6154"/>
            </a:avLst>
          </a:prstGeom>
          <a:solidFill>
            <a:srgbClr val="0F2B5C"/>
          </a:solidFill>
          <a:ln w="12700">
            <a:solidFill>
              <a:srgbClr val="CADCFC"/>
            </a:solidFill>
            <a:prstDash val="solid"/>
          </a:ln>
        </p:spPr>
        <p:txBody>
          <a:bodyPr/>
          <a:lstStyle/>
          <a:p>
            <a:endParaRPr lang="en-KW"/>
          </a:p>
        </p:txBody>
      </p:sp>
      <p:sp>
        <p:nvSpPr>
          <p:cNvPr id="20" name="Text 18"/>
          <p:cNvSpPr/>
          <p:nvPr/>
        </p:nvSpPr>
        <p:spPr>
          <a:xfrm>
            <a:off x="8526127" y="2834640"/>
            <a:ext cx="1319349" cy="1188720"/>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HR Review</a:t>
            </a:r>
            <a:endParaRPr lang="en-US" sz="1100" dirty="0"/>
          </a:p>
          <a:p>
            <a:pPr marL="0" indent="0" algn="ctr">
              <a:buNone/>
            </a:pPr>
            <a:r>
              <a:rPr lang="en-US" sz="1100" b="1" dirty="0">
                <a:solidFill>
                  <a:srgbClr val="FFFFFF"/>
                </a:solidFill>
                <a:latin typeface="Calibri" pitchFamily="34" charset="0"/>
                <a:ea typeface="Calibri" pitchFamily="34" charset="-122"/>
                <a:cs typeface="Calibri" pitchFamily="34" charset="-120"/>
              </a:rPr>
              <a:t>(Final)</a:t>
            </a:r>
            <a:endParaRPr lang="en-US" sz="1100" dirty="0"/>
          </a:p>
        </p:txBody>
      </p:sp>
      <p:sp>
        <p:nvSpPr>
          <p:cNvPr id="21" name="Text 19"/>
          <p:cNvSpPr/>
          <p:nvPr/>
        </p:nvSpPr>
        <p:spPr>
          <a:xfrm>
            <a:off x="9845475" y="2834640"/>
            <a:ext cx="228600" cy="1188720"/>
          </a:xfrm>
          <a:prstGeom prst="rect">
            <a:avLst/>
          </a:prstGeom>
          <a:noFill/>
          <a:ln/>
        </p:spPr>
        <p:txBody>
          <a:bodyPr wrap="square" rtlCol="0" anchor="ctr"/>
          <a:lstStyle/>
          <a:p>
            <a:pPr marL="0" indent="0" algn="ctr">
              <a:buNone/>
            </a:pPr>
            <a:r>
              <a:rPr lang="en-US" sz="1600" dirty="0">
                <a:solidFill>
                  <a:srgbClr val="CADCFC"/>
                </a:solidFill>
                <a:latin typeface="Calibri" pitchFamily="34" charset="0"/>
                <a:ea typeface="Calibri" pitchFamily="34" charset="-122"/>
                <a:cs typeface="Calibri" pitchFamily="34" charset="-120"/>
              </a:rPr>
              <a:t>→</a:t>
            </a:r>
            <a:endParaRPr lang="en-US" sz="1600" dirty="0"/>
          </a:p>
        </p:txBody>
      </p:sp>
      <p:sp>
        <p:nvSpPr>
          <p:cNvPr id="22" name="Shape 20"/>
          <p:cNvSpPr/>
          <p:nvPr/>
        </p:nvSpPr>
        <p:spPr>
          <a:xfrm>
            <a:off x="10074075" y="2834640"/>
            <a:ext cx="1319349" cy="1188720"/>
          </a:xfrm>
          <a:prstGeom prst="roundRect">
            <a:avLst>
              <a:gd name="adj" fmla="val 6154"/>
            </a:avLst>
          </a:prstGeom>
          <a:solidFill>
            <a:srgbClr val="2F6FED"/>
          </a:solidFill>
          <a:ln w="12700">
            <a:solidFill>
              <a:srgbClr val="CADCFC"/>
            </a:solidFill>
            <a:prstDash val="solid"/>
          </a:ln>
        </p:spPr>
        <p:txBody>
          <a:bodyPr/>
          <a:lstStyle/>
          <a:p>
            <a:endParaRPr lang="en-KW"/>
          </a:p>
        </p:txBody>
      </p:sp>
      <p:sp>
        <p:nvSpPr>
          <p:cNvPr id="23" name="Text 21"/>
          <p:cNvSpPr/>
          <p:nvPr/>
        </p:nvSpPr>
        <p:spPr>
          <a:xfrm>
            <a:off x="10074075" y="2834640"/>
            <a:ext cx="1319349" cy="1188720"/>
          </a:xfrm>
          <a:prstGeom prst="rect">
            <a:avLst/>
          </a:prstGeom>
          <a:noFill/>
          <a:ln/>
        </p:spPr>
        <p:txBody>
          <a:bodyPr wrap="square" rtlCol="0" anchor="ctr"/>
          <a:lstStyle/>
          <a:p>
            <a:pPr marL="0" indent="0" algn="ctr">
              <a:buNone/>
            </a:pPr>
            <a:r>
              <a:rPr lang="en-US" sz="1100" b="1" dirty="0">
                <a:solidFill>
                  <a:srgbClr val="FFFFFF"/>
                </a:solidFill>
                <a:latin typeface="Calibri" pitchFamily="34" charset="0"/>
                <a:ea typeface="Calibri" pitchFamily="34" charset="-122"/>
                <a:cs typeface="Calibri" pitchFamily="34" charset="-120"/>
              </a:rPr>
              <a:t>Completed</a:t>
            </a:r>
            <a:endParaRPr lang="en-US" sz="1100" dirty="0"/>
          </a:p>
        </p:txBody>
      </p:sp>
      <p:sp>
        <p:nvSpPr>
          <p:cNvPr id="24" name="Text 22"/>
          <p:cNvSpPr/>
          <p:nvPr/>
        </p:nvSpPr>
        <p:spPr>
          <a:xfrm>
            <a:off x="1371600" y="4572000"/>
            <a:ext cx="9418320" cy="548640"/>
          </a:xfrm>
          <a:prstGeom prst="rect">
            <a:avLst/>
          </a:prstGeom>
          <a:noFill/>
          <a:ln/>
        </p:spPr>
        <p:txBody>
          <a:bodyPr wrap="square" rtlCol="0" anchor="ctr"/>
          <a:lstStyle/>
          <a:p>
            <a:pPr marL="0" indent="0" algn="ctr">
              <a:buNone/>
            </a:pPr>
            <a:r>
              <a:rPr lang="en-US" sz="1350" i="1" dirty="0">
                <a:solidFill>
                  <a:srgbClr val="CADCFC"/>
                </a:solidFill>
                <a:latin typeface="Calibri" pitchFamily="34" charset="0"/>
                <a:ea typeface="Calibri" pitchFamily="34" charset="-122"/>
                <a:cs typeface="Calibri" pitchFamily="34" charset="-120"/>
              </a:rPr>
              <a:t>Two independent HR reviewers must approve — the same person cannot perform both HR stages (segregation of duties).</a:t>
            </a:r>
            <a:endParaRPr lang="en-US" sz="1350" dirty="0"/>
          </a:p>
        </p:txBody>
      </p:sp>
      <p:sp>
        <p:nvSpPr>
          <p:cNvPr id="25" name="Text 23"/>
          <p:cNvSpPr/>
          <p:nvPr/>
        </p:nvSpPr>
        <p:spPr>
          <a:xfrm>
            <a:off x="548640" y="6446520"/>
            <a:ext cx="5486400" cy="274320"/>
          </a:xfrm>
          <a:prstGeom prst="rect">
            <a:avLst/>
          </a:prstGeom>
          <a:noFill/>
          <a:ln/>
        </p:spPr>
        <p:txBody>
          <a:bodyPr wrap="square" rtlCol="0" anchor="ctr"/>
          <a:lstStyle/>
          <a:p>
            <a:pPr marL="0" indent="0">
              <a:buNone/>
            </a:pPr>
            <a:r>
              <a:rPr lang="en-US" sz="900" dirty="0">
                <a:solidFill>
                  <a:srgbClr val="94A3B8"/>
                </a:solidFill>
                <a:latin typeface="Calibri" pitchFamily="34" charset="0"/>
                <a:ea typeface="Calibri" pitchFamily="34" charset="-122"/>
                <a:cs typeface="Calibri" pitchFamily="34" charset="-120"/>
              </a:rPr>
              <a:t>Performance Management System · v1.0.0</a:t>
            </a:r>
            <a:endParaRPr lang="en-US" sz="900" dirty="0"/>
          </a:p>
        </p:txBody>
      </p:sp>
      <p:sp>
        <p:nvSpPr>
          <p:cNvPr id="26" name="Text 24"/>
          <p:cNvSpPr/>
          <p:nvPr/>
        </p:nvSpPr>
        <p:spPr>
          <a:xfrm>
            <a:off x="11460175" y="6446520"/>
            <a:ext cx="457200" cy="274320"/>
          </a:xfrm>
          <a:prstGeom prst="rect">
            <a:avLst/>
          </a:prstGeom>
          <a:noFill/>
          <a:ln/>
        </p:spPr>
        <p:txBody>
          <a:bodyPr wrap="square" rtlCol="0" anchor="ctr"/>
          <a:lstStyle/>
          <a:p>
            <a:pPr marL="0" indent="0" algn="r">
              <a:buNone/>
            </a:pPr>
            <a:r>
              <a:rPr lang="en-US" sz="1000" dirty="0">
                <a:solidFill>
                  <a:srgbClr val="94A3B8"/>
                </a:solidFill>
                <a:latin typeface="Calibri" pitchFamily="34" charset="0"/>
                <a:ea typeface="Calibri" pitchFamily="34" charset="-122"/>
                <a:cs typeface="Calibri" pitchFamily="34" charset="-120"/>
              </a:rPr>
              <a:t>10</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rtlCol="0" anchor="ctr"/>
          <a:lstStyle/>
          <a:p>
            <a:pPr marL="0" indent="0">
              <a:buNone/>
            </a:pPr>
            <a:r>
              <a:rPr lang="en-US" sz="1200" b="1" kern="0" spc="200" dirty="0">
                <a:solidFill>
                  <a:srgbClr val="2F6FED"/>
                </a:solidFill>
                <a:latin typeface="Calibri" pitchFamily="34" charset="0"/>
                <a:ea typeface="Calibri" pitchFamily="34" charset="-122"/>
                <a:cs typeface="Calibri" pitchFamily="34" charset="-120"/>
              </a:rPr>
              <a:t>THE CORE WORKFLOW</a:t>
            </a:r>
            <a:endParaRPr lang="en-US" sz="1200" dirty="0"/>
          </a:p>
        </p:txBody>
      </p:sp>
      <p:sp>
        <p:nvSpPr>
          <p:cNvPr id="3" name="Text 1"/>
          <p:cNvSpPr/>
          <p:nvPr/>
        </p:nvSpPr>
        <p:spPr>
          <a:xfrm>
            <a:off x="548640" y="713232"/>
            <a:ext cx="10515600" cy="822960"/>
          </a:xfrm>
          <a:prstGeom prst="rect">
            <a:avLst/>
          </a:prstGeom>
          <a:noFill/>
          <a:ln/>
        </p:spPr>
        <p:txBody>
          <a:bodyPr wrap="square" rtlCol="0" anchor="ctr"/>
          <a:lstStyle/>
          <a:p>
            <a:pPr marL="0" indent="0">
              <a:buNone/>
            </a:pPr>
            <a:r>
              <a:rPr lang="en-US" sz="3200" b="1" dirty="0">
                <a:solidFill>
                  <a:srgbClr val="0F2B5C"/>
                </a:solidFill>
                <a:latin typeface="Cambria" pitchFamily="34" charset="0"/>
                <a:ea typeface="Cambria" pitchFamily="34" charset="-122"/>
                <a:cs typeface="Cambria" pitchFamily="34" charset="-120"/>
              </a:rPr>
              <a:t>Manager scoring &amp; employee acknowledgement</a:t>
            </a:r>
            <a:endParaRPr lang="en-US" sz="3200" dirty="0"/>
          </a:p>
        </p:txBody>
      </p:sp>
      <p:pic>
        <p:nvPicPr>
          <p:cNvPr id="4" name="Image 0" descr="./screenshots/11_pmform_manager_review.png"/>
          <p:cNvPicPr>
            <a:picLocks noChangeAspect="1"/>
          </p:cNvPicPr>
          <p:nvPr/>
        </p:nvPicPr>
        <p:blipFill>
          <a:blip r:embed="rId7"/>
          <a:srcRect/>
          <a:stretch/>
        </p:blipFill>
        <p:spPr>
          <a:xfrm>
            <a:off x="457200" y="2508199"/>
            <a:ext cx="5468112" cy="3076041"/>
          </a:xfrm>
          <a:prstGeom prst="rect">
            <a:avLst/>
          </a:prstGeom>
        </p:spPr>
      </p:pic>
      <p:pic>
        <p:nvPicPr>
          <p:cNvPr id="5" name="Image 1" descr="./screenshots/09_pmform_employee_ack_stage.png"/>
          <p:cNvPicPr>
            <a:picLocks noChangeAspect="1"/>
          </p:cNvPicPr>
          <p:nvPr/>
        </p:nvPicPr>
        <p:blipFill>
          <a:blip r:embed="rId8"/>
          <a:srcRect/>
          <a:stretch/>
        </p:blipFill>
        <p:spPr>
          <a:xfrm>
            <a:off x="6263640" y="2477109"/>
            <a:ext cx="5577840" cy="3137306"/>
          </a:xfrm>
          <a:prstGeom prst="rect">
            <a:avLst/>
          </a:prstGeom>
        </p:spPr>
      </p:pic>
      <p:sp>
        <p:nvSpPr>
          <p:cNvPr id="6" name="Text 2"/>
          <p:cNvSpPr/>
          <p:nvPr/>
        </p:nvSpPr>
        <p:spPr>
          <a:xfrm>
            <a:off x="548640" y="6446520"/>
            <a:ext cx="5486400" cy="274320"/>
          </a:xfrm>
          <a:prstGeom prst="rect">
            <a:avLst/>
          </a:prstGeom>
          <a:noFill/>
          <a:ln/>
        </p:spPr>
        <p:txBody>
          <a:bodyPr wrap="square" rtlCol="0" anchor="ctr"/>
          <a:lstStyle/>
          <a:p>
            <a:pPr marL="0" indent="0">
              <a:buNone/>
            </a:pPr>
            <a:r>
              <a:rPr lang="en-US" sz="900" dirty="0">
                <a:solidFill>
                  <a:srgbClr val="94A3B8"/>
                </a:solidFill>
                <a:latin typeface="Calibri" pitchFamily="34" charset="0"/>
                <a:ea typeface="Calibri" pitchFamily="34" charset="-122"/>
                <a:cs typeface="Calibri" pitchFamily="34" charset="-120"/>
              </a:rPr>
              <a:t>Performance Management System · v1.0.0</a:t>
            </a:r>
            <a:endParaRPr lang="en-US" sz="900" dirty="0"/>
          </a:p>
        </p:txBody>
      </p:sp>
      <p:sp>
        <p:nvSpPr>
          <p:cNvPr id="7" name="Text 3"/>
          <p:cNvSpPr/>
          <p:nvPr/>
        </p:nvSpPr>
        <p:spPr>
          <a:xfrm>
            <a:off x="11460175" y="6446520"/>
            <a:ext cx="457200" cy="274320"/>
          </a:xfrm>
          <a:prstGeom prst="rect">
            <a:avLst/>
          </a:prstGeom>
          <a:noFill/>
          <a:ln/>
        </p:spPr>
        <p:txBody>
          <a:bodyPr wrap="square" rtlCol="0" anchor="ctr"/>
          <a:lstStyle/>
          <a:p>
            <a:pPr marL="0" indent="0" algn="r">
              <a:buNone/>
            </a:pPr>
            <a:r>
              <a:rPr lang="en-US" sz="1000" dirty="0">
                <a:solidFill>
                  <a:srgbClr val="94A3B8"/>
                </a:solidFill>
                <a:latin typeface="Calibri" pitchFamily="34" charset="0"/>
                <a:ea typeface="Calibri" pitchFamily="34" charset="-122"/>
                <a:cs typeface="Calibri" pitchFamily="34" charset="-120"/>
              </a:rPr>
              <a:t>11</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rtlCol="0" anchor="ctr"/>
          <a:lstStyle/>
          <a:p>
            <a:pPr marL="0" indent="0">
              <a:buNone/>
            </a:pPr>
            <a:r>
              <a:rPr lang="en-US" sz="1200" b="1" kern="0" spc="200" dirty="0">
                <a:solidFill>
                  <a:srgbClr val="2F6FED"/>
                </a:solidFill>
                <a:latin typeface="Calibri" pitchFamily="34" charset="0"/>
                <a:ea typeface="Calibri" pitchFamily="34" charset="-122"/>
                <a:cs typeface="Calibri" pitchFamily="34" charset="-120"/>
              </a:rPr>
              <a:t>RECOVERY &amp; CONTROL</a:t>
            </a:r>
            <a:endParaRPr lang="en-US" sz="1200" dirty="0"/>
          </a:p>
        </p:txBody>
      </p:sp>
      <p:sp>
        <p:nvSpPr>
          <p:cNvPr id="3" name="Text 1"/>
          <p:cNvSpPr/>
          <p:nvPr/>
        </p:nvSpPr>
        <p:spPr>
          <a:xfrm>
            <a:off x="548640" y="713232"/>
            <a:ext cx="10515600" cy="822960"/>
          </a:xfrm>
          <a:prstGeom prst="rect">
            <a:avLst/>
          </a:prstGeom>
          <a:noFill/>
          <a:ln/>
        </p:spPr>
        <p:txBody>
          <a:bodyPr wrap="square" rtlCol="0" anchor="ctr"/>
          <a:lstStyle/>
          <a:p>
            <a:pPr marL="0" indent="0">
              <a:buNone/>
            </a:pPr>
            <a:r>
              <a:rPr lang="en-US" sz="3200" b="1" dirty="0">
                <a:solidFill>
                  <a:srgbClr val="0F2B5C"/>
                </a:solidFill>
                <a:latin typeface="Cambria" pitchFamily="34" charset="0"/>
                <a:ea typeface="Cambria" pitchFamily="34" charset="-122"/>
                <a:cs typeface="Cambria" pitchFamily="34" charset="-120"/>
              </a:rPr>
              <a:t>Workflow Administration</a:t>
            </a:r>
            <a:endParaRPr lang="en-US" sz="3200" dirty="0"/>
          </a:p>
        </p:txBody>
      </p:sp>
      <p:sp>
        <p:nvSpPr>
          <p:cNvPr id="4" name="Text 2"/>
          <p:cNvSpPr/>
          <p:nvPr/>
        </p:nvSpPr>
        <p:spPr>
          <a:xfrm>
            <a:off x="548640" y="1554480"/>
            <a:ext cx="10789920" cy="594360"/>
          </a:xfrm>
          <a:prstGeom prst="rect">
            <a:avLst/>
          </a:prstGeom>
          <a:noFill/>
          <a:ln/>
        </p:spPr>
        <p:txBody>
          <a:bodyPr wrap="square" rtlCol="0" anchor="ctr"/>
          <a:lstStyle/>
          <a:p>
            <a:pPr marL="0" indent="0">
              <a:buNone/>
            </a:pPr>
            <a:r>
              <a:rPr lang="en-US" sz="1350" dirty="0">
                <a:solidFill>
                  <a:srgbClr val="475569"/>
                </a:solidFill>
                <a:latin typeface="Calibri" pitchFamily="34" charset="0"/>
                <a:ea typeface="Calibri" pitchFamily="34" charset="-122"/>
                <a:cs typeface="Calibri" pitchFamily="34" charset="-120"/>
              </a:rPr>
              <a:t>An HR-Administrator-only recovery console for the exceptional situations a normal flow can't handle — a manager who has left mid-cycle, a wrongly approved review, a stuck workflow.</a:t>
            </a:r>
            <a:endParaRPr lang="en-US" sz="1350" dirty="0"/>
          </a:p>
        </p:txBody>
      </p:sp>
      <p:pic>
        <p:nvPicPr>
          <p:cNvPr id="5" name="Image 0" descr="./screenshots/13_workflow_administration_details.png"/>
          <p:cNvPicPr>
            <a:picLocks noChangeAspect="1"/>
          </p:cNvPicPr>
          <p:nvPr/>
        </p:nvPicPr>
        <p:blipFill>
          <a:blip r:embed="rId5"/>
          <a:srcRect/>
          <a:stretch/>
        </p:blipFill>
        <p:spPr>
          <a:xfrm>
            <a:off x="2468880" y="2377440"/>
            <a:ext cx="7232904" cy="4069080"/>
          </a:xfrm>
          <a:prstGeom prst="rect">
            <a:avLst/>
          </a:prstGeom>
        </p:spPr>
      </p:pic>
      <p:sp>
        <p:nvSpPr>
          <p:cNvPr id="6" name="Text 3"/>
          <p:cNvSpPr/>
          <p:nvPr/>
        </p:nvSpPr>
        <p:spPr>
          <a:xfrm>
            <a:off x="548640" y="6446520"/>
            <a:ext cx="5486400" cy="274320"/>
          </a:xfrm>
          <a:prstGeom prst="rect">
            <a:avLst/>
          </a:prstGeom>
          <a:noFill/>
          <a:ln/>
        </p:spPr>
        <p:txBody>
          <a:bodyPr wrap="square" rtlCol="0" anchor="ctr"/>
          <a:lstStyle/>
          <a:p>
            <a:pPr marL="0" indent="0">
              <a:buNone/>
            </a:pPr>
            <a:r>
              <a:rPr lang="en-US" sz="900" dirty="0">
                <a:solidFill>
                  <a:srgbClr val="94A3B8"/>
                </a:solidFill>
                <a:latin typeface="Calibri" pitchFamily="34" charset="0"/>
                <a:ea typeface="Calibri" pitchFamily="34" charset="-122"/>
                <a:cs typeface="Calibri" pitchFamily="34" charset="-120"/>
              </a:rPr>
              <a:t>Performance Management System · v1.0.0</a:t>
            </a:r>
            <a:endParaRPr lang="en-US" sz="900" dirty="0"/>
          </a:p>
        </p:txBody>
      </p:sp>
      <p:sp>
        <p:nvSpPr>
          <p:cNvPr id="7" name="Text 4"/>
          <p:cNvSpPr/>
          <p:nvPr/>
        </p:nvSpPr>
        <p:spPr>
          <a:xfrm>
            <a:off x="11460175" y="6446520"/>
            <a:ext cx="457200" cy="274320"/>
          </a:xfrm>
          <a:prstGeom prst="rect">
            <a:avLst/>
          </a:prstGeom>
          <a:noFill/>
          <a:ln/>
        </p:spPr>
        <p:txBody>
          <a:bodyPr wrap="square" rtlCol="0" anchor="ctr"/>
          <a:lstStyle/>
          <a:p>
            <a:pPr marL="0" indent="0" algn="r">
              <a:buNone/>
            </a:pPr>
            <a:r>
              <a:rPr lang="en-US" sz="1000" dirty="0">
                <a:solidFill>
                  <a:srgbClr val="94A3B8"/>
                </a:solidFill>
                <a:latin typeface="Calibri" pitchFamily="34" charset="0"/>
                <a:ea typeface="Calibri" pitchFamily="34" charset="-122"/>
                <a:cs typeface="Calibri"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rtlCol="0" anchor="ctr"/>
          <a:lstStyle/>
          <a:p>
            <a:pPr marL="0" indent="0">
              <a:buNone/>
            </a:pPr>
            <a:r>
              <a:rPr lang="en-US" sz="1200" b="1" kern="0" spc="200" dirty="0">
                <a:solidFill>
                  <a:srgbClr val="2F6FED"/>
                </a:solidFill>
                <a:latin typeface="Calibri" pitchFamily="34" charset="0"/>
                <a:ea typeface="Calibri" pitchFamily="34" charset="-122"/>
                <a:cs typeface="Calibri" pitchFamily="34" charset="-120"/>
              </a:rPr>
              <a:t>RECOVERY &amp; CONTROL</a:t>
            </a:r>
            <a:endParaRPr lang="en-US" sz="1200" dirty="0"/>
          </a:p>
        </p:txBody>
      </p:sp>
      <p:sp>
        <p:nvSpPr>
          <p:cNvPr id="3" name="Text 1"/>
          <p:cNvSpPr/>
          <p:nvPr/>
        </p:nvSpPr>
        <p:spPr>
          <a:xfrm>
            <a:off x="548640" y="713232"/>
            <a:ext cx="10515600" cy="822960"/>
          </a:xfrm>
          <a:prstGeom prst="rect">
            <a:avLst/>
          </a:prstGeom>
          <a:noFill/>
          <a:ln/>
        </p:spPr>
        <p:txBody>
          <a:bodyPr wrap="square" rtlCol="0" anchor="ctr"/>
          <a:lstStyle/>
          <a:p>
            <a:pPr marL="0" indent="0">
              <a:buNone/>
            </a:pPr>
            <a:r>
              <a:rPr lang="en-US" sz="3200" b="1" dirty="0">
                <a:solidFill>
                  <a:srgbClr val="0F2B5C"/>
                </a:solidFill>
                <a:latin typeface="Cambria" pitchFamily="34" charset="0"/>
                <a:ea typeface="Cambria" pitchFamily="34" charset="-122"/>
                <a:cs typeface="Cambria" pitchFamily="34" charset="-120"/>
              </a:rPr>
              <a:t>Six audited recovery actions</a:t>
            </a:r>
            <a:endParaRPr lang="en-US" sz="3200" dirty="0"/>
          </a:p>
        </p:txBody>
      </p:sp>
      <p:sp>
        <p:nvSpPr>
          <p:cNvPr id="4" name="Shape 2"/>
          <p:cNvSpPr/>
          <p:nvPr/>
        </p:nvSpPr>
        <p:spPr>
          <a:xfrm>
            <a:off x="548640" y="1828800"/>
            <a:ext cx="3474720" cy="1920240"/>
          </a:xfrm>
          <a:prstGeom prst="roundRect">
            <a:avLst>
              <a:gd name="adj" fmla="val 4762"/>
            </a:avLst>
          </a:prstGeom>
          <a:solidFill>
            <a:srgbClr val="F4F7FE"/>
          </a:solidFill>
          <a:ln/>
        </p:spPr>
        <p:txBody>
          <a:bodyPr/>
          <a:lstStyle/>
          <a:p>
            <a:endParaRPr lang="en-KW"/>
          </a:p>
        </p:txBody>
      </p:sp>
      <p:sp>
        <p:nvSpPr>
          <p:cNvPr id="5" name="Text 3"/>
          <p:cNvSpPr/>
          <p:nvPr/>
        </p:nvSpPr>
        <p:spPr>
          <a:xfrm>
            <a:off x="777240" y="2011680"/>
            <a:ext cx="3017520" cy="640080"/>
          </a:xfrm>
          <a:prstGeom prst="rect">
            <a:avLst/>
          </a:prstGeom>
          <a:noFill/>
          <a:ln/>
        </p:spPr>
        <p:txBody>
          <a:bodyPr wrap="square" rtlCol="0" anchor="ctr"/>
          <a:lstStyle/>
          <a:p>
            <a:pPr marL="0" indent="0">
              <a:buNone/>
            </a:pPr>
            <a:r>
              <a:rPr lang="en-US" sz="1400" b="1" dirty="0">
                <a:solidFill>
                  <a:srgbClr val="0F2B5C"/>
                </a:solidFill>
                <a:latin typeface="Calibri" pitchFamily="34" charset="0"/>
                <a:ea typeface="Calibri" pitchFamily="34" charset="-122"/>
                <a:cs typeface="Calibri" pitchFamily="34" charset="-120"/>
              </a:rPr>
              <a:t>Return to Employee</a:t>
            </a:r>
            <a:endParaRPr lang="en-US" sz="1400" dirty="0"/>
          </a:p>
        </p:txBody>
      </p:sp>
      <p:sp>
        <p:nvSpPr>
          <p:cNvPr id="6" name="Text 4"/>
          <p:cNvSpPr/>
          <p:nvPr/>
        </p:nvSpPr>
        <p:spPr>
          <a:xfrm>
            <a:off x="777240" y="2697480"/>
            <a:ext cx="3017520" cy="868680"/>
          </a:xfrm>
          <a:prstGeom prst="rect">
            <a:avLst/>
          </a:prstGeom>
          <a:noFill/>
          <a:ln/>
        </p:spPr>
        <p:txBody>
          <a:bodyPr wrap="square" rtlCol="0" anchor="ctr"/>
          <a:lstStyle/>
          <a:p>
            <a:pPr marL="0" indent="0">
              <a:buNone/>
            </a:pPr>
            <a:r>
              <a:rPr lang="en-US" sz="1200" dirty="0">
                <a:solidFill>
                  <a:srgbClr val="475569"/>
                </a:solidFill>
                <a:latin typeface="Calibri" pitchFamily="34" charset="0"/>
                <a:ea typeface="Calibri" pitchFamily="34" charset="-122"/>
                <a:cs typeface="Calibri" pitchFamily="34" charset="-120"/>
              </a:rPr>
              <a:t>Re-open acknowledgement</a:t>
            </a:r>
            <a:endParaRPr lang="en-US" sz="1200" dirty="0"/>
          </a:p>
        </p:txBody>
      </p:sp>
      <p:sp>
        <p:nvSpPr>
          <p:cNvPr id="7" name="Shape 5"/>
          <p:cNvSpPr/>
          <p:nvPr/>
        </p:nvSpPr>
        <p:spPr>
          <a:xfrm>
            <a:off x="4297680" y="1828800"/>
            <a:ext cx="3474720" cy="1920240"/>
          </a:xfrm>
          <a:prstGeom prst="roundRect">
            <a:avLst>
              <a:gd name="adj" fmla="val 4762"/>
            </a:avLst>
          </a:prstGeom>
          <a:solidFill>
            <a:srgbClr val="F4F7FE"/>
          </a:solidFill>
          <a:ln/>
        </p:spPr>
        <p:txBody>
          <a:bodyPr/>
          <a:lstStyle/>
          <a:p>
            <a:endParaRPr lang="en-KW"/>
          </a:p>
        </p:txBody>
      </p:sp>
      <p:sp>
        <p:nvSpPr>
          <p:cNvPr id="8" name="Text 6"/>
          <p:cNvSpPr/>
          <p:nvPr/>
        </p:nvSpPr>
        <p:spPr>
          <a:xfrm>
            <a:off x="4526280" y="2011680"/>
            <a:ext cx="3017520" cy="640080"/>
          </a:xfrm>
          <a:prstGeom prst="rect">
            <a:avLst/>
          </a:prstGeom>
          <a:noFill/>
          <a:ln/>
        </p:spPr>
        <p:txBody>
          <a:bodyPr wrap="square" rtlCol="0" anchor="ctr"/>
          <a:lstStyle/>
          <a:p>
            <a:pPr marL="0" indent="0">
              <a:buNone/>
            </a:pPr>
            <a:r>
              <a:rPr lang="en-US" sz="1400" b="1" dirty="0">
                <a:solidFill>
                  <a:srgbClr val="0F2B5C"/>
                </a:solidFill>
                <a:latin typeface="Calibri" pitchFamily="34" charset="0"/>
                <a:ea typeface="Calibri" pitchFamily="34" charset="-122"/>
                <a:cs typeface="Calibri" pitchFamily="34" charset="-120"/>
              </a:rPr>
              <a:t>Return to Manager</a:t>
            </a:r>
            <a:endParaRPr lang="en-US" sz="1400" dirty="0"/>
          </a:p>
        </p:txBody>
      </p:sp>
      <p:sp>
        <p:nvSpPr>
          <p:cNvPr id="9" name="Text 7"/>
          <p:cNvSpPr/>
          <p:nvPr/>
        </p:nvSpPr>
        <p:spPr>
          <a:xfrm>
            <a:off x="4526280" y="2697480"/>
            <a:ext cx="3017520" cy="868680"/>
          </a:xfrm>
          <a:prstGeom prst="rect">
            <a:avLst/>
          </a:prstGeom>
          <a:noFill/>
          <a:ln/>
        </p:spPr>
        <p:txBody>
          <a:bodyPr wrap="square" rtlCol="0" anchor="ctr"/>
          <a:lstStyle/>
          <a:p>
            <a:pPr marL="0" indent="0">
              <a:buNone/>
            </a:pPr>
            <a:r>
              <a:rPr lang="en-US" sz="1200" dirty="0">
                <a:solidFill>
                  <a:srgbClr val="475569"/>
                </a:solidFill>
                <a:latin typeface="Calibri" pitchFamily="34" charset="0"/>
                <a:ea typeface="Calibri" pitchFamily="34" charset="-122"/>
                <a:cs typeface="Calibri" pitchFamily="34" charset="-120"/>
              </a:rPr>
              <a:t>Send back for score correction</a:t>
            </a:r>
            <a:endParaRPr lang="en-US" sz="1200" dirty="0"/>
          </a:p>
        </p:txBody>
      </p:sp>
      <p:sp>
        <p:nvSpPr>
          <p:cNvPr id="10" name="Shape 8"/>
          <p:cNvSpPr/>
          <p:nvPr/>
        </p:nvSpPr>
        <p:spPr>
          <a:xfrm>
            <a:off x="8046720" y="1828800"/>
            <a:ext cx="3474720" cy="1920240"/>
          </a:xfrm>
          <a:prstGeom prst="roundRect">
            <a:avLst>
              <a:gd name="adj" fmla="val 4762"/>
            </a:avLst>
          </a:prstGeom>
          <a:solidFill>
            <a:srgbClr val="F4F7FE"/>
          </a:solidFill>
          <a:ln/>
        </p:spPr>
        <p:txBody>
          <a:bodyPr/>
          <a:lstStyle/>
          <a:p>
            <a:endParaRPr lang="en-KW"/>
          </a:p>
        </p:txBody>
      </p:sp>
      <p:sp>
        <p:nvSpPr>
          <p:cNvPr id="11" name="Text 9"/>
          <p:cNvSpPr/>
          <p:nvPr/>
        </p:nvSpPr>
        <p:spPr>
          <a:xfrm>
            <a:off x="8275320" y="2011680"/>
            <a:ext cx="3017520" cy="640080"/>
          </a:xfrm>
          <a:prstGeom prst="rect">
            <a:avLst/>
          </a:prstGeom>
          <a:noFill/>
          <a:ln/>
        </p:spPr>
        <p:txBody>
          <a:bodyPr wrap="square" rtlCol="0" anchor="ctr"/>
          <a:lstStyle/>
          <a:p>
            <a:pPr marL="0" indent="0">
              <a:buNone/>
            </a:pPr>
            <a:r>
              <a:rPr lang="en-US" sz="1400" b="1" dirty="0">
                <a:solidFill>
                  <a:srgbClr val="0F2B5C"/>
                </a:solidFill>
                <a:latin typeface="Calibri" pitchFamily="34" charset="0"/>
                <a:ea typeface="Calibri" pitchFamily="34" charset="-122"/>
                <a:cs typeface="Calibri" pitchFamily="34" charset="-120"/>
              </a:rPr>
              <a:t>Reopen Review</a:t>
            </a:r>
            <a:endParaRPr lang="en-US" sz="1400" dirty="0"/>
          </a:p>
        </p:txBody>
      </p:sp>
      <p:sp>
        <p:nvSpPr>
          <p:cNvPr id="12" name="Text 10"/>
          <p:cNvSpPr/>
          <p:nvPr/>
        </p:nvSpPr>
        <p:spPr>
          <a:xfrm>
            <a:off x="8275320" y="2697480"/>
            <a:ext cx="3017520" cy="868680"/>
          </a:xfrm>
          <a:prstGeom prst="rect">
            <a:avLst/>
          </a:prstGeom>
          <a:noFill/>
          <a:ln/>
        </p:spPr>
        <p:txBody>
          <a:bodyPr wrap="square" rtlCol="0" anchor="ctr"/>
          <a:lstStyle/>
          <a:p>
            <a:pPr marL="0" indent="0">
              <a:buNone/>
            </a:pPr>
            <a:r>
              <a:rPr lang="en-US" sz="1200" dirty="0">
                <a:solidFill>
                  <a:srgbClr val="475569"/>
                </a:solidFill>
                <a:latin typeface="Calibri" pitchFamily="34" charset="0"/>
                <a:ea typeface="Calibri" pitchFamily="34" charset="-122"/>
                <a:cs typeface="Calibri" pitchFamily="34" charset="-120"/>
              </a:rPr>
              <a:t>Re-open a completed review</a:t>
            </a:r>
            <a:endParaRPr lang="en-US" sz="1200" dirty="0"/>
          </a:p>
        </p:txBody>
      </p:sp>
      <p:sp>
        <p:nvSpPr>
          <p:cNvPr id="13" name="Shape 11"/>
          <p:cNvSpPr/>
          <p:nvPr/>
        </p:nvSpPr>
        <p:spPr>
          <a:xfrm>
            <a:off x="548640" y="4023360"/>
            <a:ext cx="3474720" cy="1920240"/>
          </a:xfrm>
          <a:prstGeom prst="roundRect">
            <a:avLst>
              <a:gd name="adj" fmla="val 4762"/>
            </a:avLst>
          </a:prstGeom>
          <a:solidFill>
            <a:srgbClr val="F4F7FE"/>
          </a:solidFill>
          <a:ln/>
        </p:spPr>
        <p:txBody>
          <a:bodyPr/>
          <a:lstStyle/>
          <a:p>
            <a:endParaRPr lang="en-KW"/>
          </a:p>
        </p:txBody>
      </p:sp>
      <p:sp>
        <p:nvSpPr>
          <p:cNvPr id="14" name="Text 12"/>
          <p:cNvSpPr/>
          <p:nvPr/>
        </p:nvSpPr>
        <p:spPr>
          <a:xfrm>
            <a:off x="777240" y="4206240"/>
            <a:ext cx="3017520" cy="640080"/>
          </a:xfrm>
          <a:prstGeom prst="rect">
            <a:avLst/>
          </a:prstGeom>
          <a:noFill/>
          <a:ln/>
        </p:spPr>
        <p:txBody>
          <a:bodyPr wrap="square" rtlCol="0" anchor="ctr"/>
          <a:lstStyle/>
          <a:p>
            <a:pPr marL="0" indent="0">
              <a:buNone/>
            </a:pPr>
            <a:r>
              <a:rPr lang="en-US" sz="1400" b="1" dirty="0">
                <a:solidFill>
                  <a:srgbClr val="0F2B5C"/>
                </a:solidFill>
                <a:latin typeface="Calibri" pitchFamily="34" charset="0"/>
                <a:ea typeface="Calibri" pitchFamily="34" charset="-122"/>
                <a:cs typeface="Calibri" pitchFamily="34" charset="-120"/>
              </a:rPr>
              <a:t>Resend Notification</a:t>
            </a:r>
            <a:endParaRPr lang="en-US" sz="1400" dirty="0"/>
          </a:p>
        </p:txBody>
      </p:sp>
      <p:sp>
        <p:nvSpPr>
          <p:cNvPr id="15" name="Text 13"/>
          <p:cNvSpPr/>
          <p:nvPr/>
        </p:nvSpPr>
        <p:spPr>
          <a:xfrm>
            <a:off x="777240" y="4892040"/>
            <a:ext cx="3017520" cy="868680"/>
          </a:xfrm>
          <a:prstGeom prst="rect">
            <a:avLst/>
          </a:prstGeom>
          <a:noFill/>
          <a:ln/>
        </p:spPr>
        <p:txBody>
          <a:bodyPr wrap="square" rtlCol="0" anchor="ctr"/>
          <a:lstStyle/>
          <a:p>
            <a:pPr marL="0" indent="0">
              <a:buNone/>
            </a:pPr>
            <a:r>
              <a:rPr lang="en-US" sz="1200" dirty="0">
                <a:solidFill>
                  <a:srgbClr val="475569"/>
                </a:solidFill>
                <a:latin typeface="Calibri" pitchFamily="34" charset="0"/>
                <a:ea typeface="Calibri" pitchFamily="34" charset="-122"/>
                <a:cs typeface="Calibri" pitchFamily="34" charset="-120"/>
              </a:rPr>
              <a:t>Re-send the current stage's email</a:t>
            </a:r>
            <a:endParaRPr lang="en-US" sz="1200" dirty="0"/>
          </a:p>
        </p:txBody>
      </p:sp>
      <p:sp>
        <p:nvSpPr>
          <p:cNvPr id="16" name="Shape 14"/>
          <p:cNvSpPr/>
          <p:nvPr/>
        </p:nvSpPr>
        <p:spPr>
          <a:xfrm>
            <a:off x="4297680" y="4023360"/>
            <a:ext cx="3474720" cy="1920240"/>
          </a:xfrm>
          <a:prstGeom prst="roundRect">
            <a:avLst>
              <a:gd name="adj" fmla="val 4762"/>
            </a:avLst>
          </a:prstGeom>
          <a:solidFill>
            <a:srgbClr val="F4F7FE"/>
          </a:solidFill>
          <a:ln/>
        </p:spPr>
        <p:txBody>
          <a:bodyPr/>
          <a:lstStyle/>
          <a:p>
            <a:endParaRPr lang="en-KW"/>
          </a:p>
        </p:txBody>
      </p:sp>
      <p:sp>
        <p:nvSpPr>
          <p:cNvPr id="17" name="Text 15"/>
          <p:cNvSpPr/>
          <p:nvPr/>
        </p:nvSpPr>
        <p:spPr>
          <a:xfrm>
            <a:off x="4526280" y="4206240"/>
            <a:ext cx="3017520" cy="640080"/>
          </a:xfrm>
          <a:prstGeom prst="rect">
            <a:avLst/>
          </a:prstGeom>
          <a:noFill/>
          <a:ln/>
        </p:spPr>
        <p:txBody>
          <a:bodyPr wrap="square" rtlCol="0" anchor="ctr"/>
          <a:lstStyle/>
          <a:p>
            <a:pPr marL="0" indent="0">
              <a:buNone/>
            </a:pPr>
            <a:r>
              <a:rPr lang="en-US" sz="1400" b="1" dirty="0">
                <a:solidFill>
                  <a:srgbClr val="0F2B5C"/>
                </a:solidFill>
                <a:latin typeface="Calibri" pitchFamily="34" charset="0"/>
                <a:ea typeface="Calibri" pitchFamily="34" charset="-122"/>
                <a:cs typeface="Calibri" pitchFamily="34" charset="-120"/>
              </a:rPr>
              <a:t>Administrative Completion</a:t>
            </a:r>
            <a:endParaRPr lang="en-US" sz="1400" dirty="0"/>
          </a:p>
        </p:txBody>
      </p:sp>
      <p:sp>
        <p:nvSpPr>
          <p:cNvPr id="18" name="Text 16"/>
          <p:cNvSpPr/>
          <p:nvPr/>
        </p:nvSpPr>
        <p:spPr>
          <a:xfrm>
            <a:off x="4526280" y="4892040"/>
            <a:ext cx="3017520" cy="868680"/>
          </a:xfrm>
          <a:prstGeom prst="rect">
            <a:avLst/>
          </a:prstGeom>
          <a:noFill/>
          <a:ln/>
        </p:spPr>
        <p:txBody>
          <a:bodyPr wrap="square" rtlCol="0" anchor="ctr"/>
          <a:lstStyle/>
          <a:p>
            <a:pPr marL="0" indent="0">
              <a:buNone/>
            </a:pPr>
            <a:r>
              <a:rPr lang="en-US" sz="1200" dirty="0">
                <a:solidFill>
                  <a:srgbClr val="475569"/>
                </a:solidFill>
                <a:latin typeface="Calibri" pitchFamily="34" charset="0"/>
                <a:ea typeface="Calibri" pitchFamily="34" charset="-122"/>
                <a:cs typeface="Calibri" pitchFamily="34" charset="-120"/>
              </a:rPr>
              <a:t>Finalize on a departed reviewer's behalf</a:t>
            </a:r>
            <a:endParaRPr lang="en-US" sz="1200" dirty="0"/>
          </a:p>
        </p:txBody>
      </p:sp>
      <p:sp>
        <p:nvSpPr>
          <p:cNvPr id="19" name="Shape 17"/>
          <p:cNvSpPr/>
          <p:nvPr/>
        </p:nvSpPr>
        <p:spPr>
          <a:xfrm>
            <a:off x="8046720" y="4023360"/>
            <a:ext cx="3474720" cy="1920240"/>
          </a:xfrm>
          <a:prstGeom prst="roundRect">
            <a:avLst>
              <a:gd name="adj" fmla="val 4762"/>
            </a:avLst>
          </a:prstGeom>
          <a:solidFill>
            <a:srgbClr val="F4F7FE"/>
          </a:solidFill>
          <a:ln/>
        </p:spPr>
        <p:txBody>
          <a:bodyPr/>
          <a:lstStyle/>
          <a:p>
            <a:endParaRPr lang="en-KW"/>
          </a:p>
        </p:txBody>
      </p:sp>
      <p:sp>
        <p:nvSpPr>
          <p:cNvPr id="20" name="Text 18"/>
          <p:cNvSpPr/>
          <p:nvPr/>
        </p:nvSpPr>
        <p:spPr>
          <a:xfrm>
            <a:off x="8275320" y="4206240"/>
            <a:ext cx="3017520" cy="640080"/>
          </a:xfrm>
          <a:prstGeom prst="rect">
            <a:avLst/>
          </a:prstGeom>
          <a:noFill/>
          <a:ln/>
        </p:spPr>
        <p:txBody>
          <a:bodyPr wrap="square" rtlCol="0" anchor="ctr"/>
          <a:lstStyle/>
          <a:p>
            <a:pPr marL="0" indent="0">
              <a:buNone/>
            </a:pPr>
            <a:r>
              <a:rPr lang="en-US" sz="1400" b="1" dirty="0">
                <a:solidFill>
                  <a:srgbClr val="0F2B5C"/>
                </a:solidFill>
                <a:latin typeface="Calibri" pitchFamily="34" charset="0"/>
                <a:ea typeface="Calibri" pitchFamily="34" charset="-122"/>
                <a:cs typeface="Calibri" pitchFamily="34" charset="-120"/>
              </a:rPr>
              <a:t>Unlock Review</a:t>
            </a:r>
            <a:endParaRPr lang="en-US" sz="1400" dirty="0"/>
          </a:p>
        </p:txBody>
      </p:sp>
      <p:sp>
        <p:nvSpPr>
          <p:cNvPr id="21" name="Text 19"/>
          <p:cNvSpPr/>
          <p:nvPr/>
        </p:nvSpPr>
        <p:spPr>
          <a:xfrm>
            <a:off x="8275320" y="4892040"/>
            <a:ext cx="3017520" cy="868680"/>
          </a:xfrm>
          <a:prstGeom prst="rect">
            <a:avLst/>
          </a:prstGeom>
          <a:noFill/>
          <a:ln/>
        </p:spPr>
        <p:txBody>
          <a:bodyPr wrap="square" rtlCol="0" anchor="ctr"/>
          <a:lstStyle/>
          <a:p>
            <a:pPr marL="0" indent="0">
              <a:buNone/>
            </a:pPr>
            <a:r>
              <a:rPr lang="en-US" sz="1200" dirty="0">
                <a:solidFill>
                  <a:srgbClr val="475569"/>
                </a:solidFill>
                <a:latin typeface="Calibri" pitchFamily="34" charset="0"/>
                <a:ea typeface="Calibri" pitchFamily="34" charset="-122"/>
                <a:cs typeface="Calibri" pitchFamily="34" charset="-120"/>
              </a:rPr>
              <a:t>Correct one field without rewinding</a:t>
            </a:r>
            <a:endParaRPr lang="en-US" sz="1200" dirty="0"/>
          </a:p>
        </p:txBody>
      </p:sp>
      <p:sp>
        <p:nvSpPr>
          <p:cNvPr id="22" name="Text 20"/>
          <p:cNvSpPr/>
          <p:nvPr/>
        </p:nvSpPr>
        <p:spPr>
          <a:xfrm>
            <a:off x="548640" y="6263640"/>
            <a:ext cx="10789920" cy="365760"/>
          </a:xfrm>
          <a:prstGeom prst="rect">
            <a:avLst/>
          </a:prstGeom>
          <a:noFill/>
          <a:ln/>
        </p:spPr>
        <p:txBody>
          <a:bodyPr wrap="square" rtlCol="0" anchor="ctr"/>
          <a:lstStyle/>
          <a:p>
            <a:pPr marL="0" indent="0" algn="ctr">
              <a:buNone/>
            </a:pPr>
            <a:r>
              <a:rPr lang="en-US" sz="1150" i="1" dirty="0">
                <a:solidFill>
                  <a:srgbClr val="475569"/>
                </a:solidFill>
                <a:latin typeface="Calibri" pitchFamily="34" charset="0"/>
                <a:ea typeface="Calibri" pitchFamily="34" charset="-122"/>
                <a:cs typeface="Calibri" pitchFamily="34" charset="-120"/>
              </a:rPr>
              <a:t>Every action: mandatory typed reason · confirmation step · one audit-log entry (actor, reason, previous/new state, IP).</a:t>
            </a:r>
            <a:endParaRPr lang="en-US" sz="1150" dirty="0"/>
          </a:p>
        </p:txBody>
      </p:sp>
      <p:sp>
        <p:nvSpPr>
          <p:cNvPr id="23" name="Text 21"/>
          <p:cNvSpPr/>
          <p:nvPr/>
        </p:nvSpPr>
        <p:spPr>
          <a:xfrm>
            <a:off x="548640" y="6446520"/>
            <a:ext cx="5486400" cy="274320"/>
          </a:xfrm>
          <a:prstGeom prst="rect">
            <a:avLst/>
          </a:prstGeom>
          <a:noFill/>
          <a:ln/>
        </p:spPr>
        <p:txBody>
          <a:bodyPr wrap="square" rtlCol="0" anchor="ctr"/>
          <a:lstStyle/>
          <a:p>
            <a:pPr marL="0" indent="0">
              <a:buNone/>
            </a:pPr>
            <a:r>
              <a:rPr lang="en-US" sz="900" dirty="0">
                <a:solidFill>
                  <a:srgbClr val="94A3B8"/>
                </a:solidFill>
                <a:latin typeface="Calibri" pitchFamily="34" charset="0"/>
                <a:ea typeface="Calibri" pitchFamily="34" charset="-122"/>
                <a:cs typeface="Calibri" pitchFamily="34" charset="-120"/>
              </a:rPr>
              <a:t>Performance Management System · v1.0.0</a:t>
            </a:r>
            <a:endParaRPr lang="en-US" sz="900" dirty="0"/>
          </a:p>
        </p:txBody>
      </p:sp>
      <p:sp>
        <p:nvSpPr>
          <p:cNvPr id="24" name="Text 22"/>
          <p:cNvSpPr/>
          <p:nvPr/>
        </p:nvSpPr>
        <p:spPr>
          <a:xfrm>
            <a:off x="11460175" y="6446520"/>
            <a:ext cx="457200" cy="274320"/>
          </a:xfrm>
          <a:prstGeom prst="rect">
            <a:avLst/>
          </a:prstGeom>
          <a:noFill/>
          <a:ln/>
        </p:spPr>
        <p:txBody>
          <a:bodyPr wrap="square" rtlCol="0" anchor="ctr"/>
          <a:lstStyle/>
          <a:p>
            <a:pPr marL="0" indent="0" algn="r">
              <a:buNone/>
            </a:pPr>
            <a:r>
              <a:rPr lang="en-US" sz="1000" dirty="0">
                <a:solidFill>
                  <a:srgbClr val="94A3B8"/>
                </a:solidFill>
                <a:latin typeface="Calibri" pitchFamily="34" charset="0"/>
                <a:ea typeface="Calibri" pitchFamily="34" charset="-122"/>
                <a:cs typeface="Calibri" pitchFamily="34" charset="-120"/>
              </a:rPr>
              <a:t>13</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rtlCol="0" anchor="ctr"/>
          <a:lstStyle/>
          <a:p>
            <a:pPr marL="0" indent="0">
              <a:buNone/>
            </a:pPr>
            <a:r>
              <a:rPr lang="en-US" sz="1200" b="1" kern="0" spc="200" dirty="0">
                <a:solidFill>
                  <a:srgbClr val="2F6FED"/>
                </a:solidFill>
                <a:latin typeface="Calibri" pitchFamily="34" charset="0"/>
                <a:ea typeface="Calibri" pitchFamily="34" charset="-122"/>
                <a:cs typeface="Calibri" pitchFamily="34" charset="-120"/>
              </a:rPr>
              <a:t>THE CORE WORKFLOW</a:t>
            </a:r>
            <a:endParaRPr lang="en-US" sz="1200" dirty="0"/>
          </a:p>
        </p:txBody>
      </p:sp>
      <p:sp>
        <p:nvSpPr>
          <p:cNvPr id="3" name="Text 1"/>
          <p:cNvSpPr/>
          <p:nvPr/>
        </p:nvSpPr>
        <p:spPr>
          <a:xfrm>
            <a:off x="548640" y="713232"/>
            <a:ext cx="10515600" cy="822960"/>
          </a:xfrm>
          <a:prstGeom prst="rect">
            <a:avLst/>
          </a:prstGeom>
          <a:noFill/>
          <a:ln/>
        </p:spPr>
        <p:txBody>
          <a:bodyPr wrap="square" rtlCol="0" anchor="ctr"/>
          <a:lstStyle/>
          <a:p>
            <a:pPr marL="0" indent="0">
              <a:buNone/>
            </a:pPr>
            <a:r>
              <a:rPr lang="en-US" sz="3200" b="1" dirty="0">
                <a:solidFill>
                  <a:srgbClr val="0F2B5C"/>
                </a:solidFill>
                <a:latin typeface="Cambria" pitchFamily="34" charset="0"/>
                <a:ea typeface="Cambria" pitchFamily="34" charset="-122"/>
                <a:cs typeface="Cambria" pitchFamily="34" charset="-120"/>
              </a:rPr>
              <a:t>A built-in correction path</a:t>
            </a:r>
            <a:endParaRPr lang="en-US" sz="3200" dirty="0"/>
          </a:p>
        </p:txBody>
      </p:sp>
      <p:pic>
        <p:nvPicPr>
          <p:cNvPr id="4" name="Image 0" descr="./diagrams/workflow_1.png"/>
          <p:cNvPicPr>
            <a:picLocks noChangeAspect="1"/>
          </p:cNvPicPr>
          <p:nvPr/>
        </p:nvPicPr>
        <p:blipFill>
          <a:blip r:embed="rId3"/>
          <a:srcRect/>
          <a:stretch/>
        </p:blipFill>
        <p:spPr>
          <a:xfrm>
            <a:off x="1997600" y="1641356"/>
            <a:ext cx="8196800" cy="4700000"/>
          </a:xfrm>
          <a:prstGeom prst="rect">
            <a:avLst/>
          </a:prstGeom>
        </p:spPr>
      </p:pic>
      <p:sp>
        <p:nvSpPr>
          <p:cNvPr id="5" name="Text 2"/>
          <p:cNvSpPr/>
          <p:nvPr/>
        </p:nvSpPr>
        <p:spPr>
          <a:xfrm>
            <a:off x="548640" y="6446520"/>
            <a:ext cx="5486400" cy="274320"/>
          </a:xfrm>
          <a:prstGeom prst="rect">
            <a:avLst/>
          </a:prstGeom>
          <a:noFill/>
          <a:ln/>
        </p:spPr>
        <p:txBody>
          <a:bodyPr wrap="square" rtlCol="0" anchor="ctr"/>
          <a:lstStyle/>
          <a:p>
            <a:pPr marL="0" indent="0">
              <a:buNone/>
            </a:pPr>
            <a:r>
              <a:rPr lang="en-US" sz="900" dirty="0">
                <a:solidFill>
                  <a:srgbClr val="94A3B8"/>
                </a:solidFill>
                <a:latin typeface="Calibri" pitchFamily="34" charset="0"/>
                <a:ea typeface="Calibri" pitchFamily="34" charset="-122"/>
                <a:cs typeface="Calibri" pitchFamily="34" charset="-120"/>
              </a:rPr>
              <a:t>Performance Management System · v1.0.0</a:t>
            </a:r>
            <a:endParaRPr lang="en-US" sz="900" dirty="0"/>
          </a:p>
        </p:txBody>
      </p:sp>
      <p:sp>
        <p:nvSpPr>
          <p:cNvPr id="6" name="Text 3"/>
          <p:cNvSpPr/>
          <p:nvPr/>
        </p:nvSpPr>
        <p:spPr>
          <a:xfrm>
            <a:off x="11460175" y="6446520"/>
            <a:ext cx="457200" cy="274320"/>
          </a:xfrm>
          <a:prstGeom prst="rect">
            <a:avLst/>
          </a:prstGeom>
          <a:noFill/>
          <a:ln/>
        </p:spPr>
        <p:txBody>
          <a:bodyPr wrap="square" rtlCol="0" anchor="ctr"/>
          <a:lstStyle/>
          <a:p>
            <a:pPr marL="0" indent="0" algn="r">
              <a:buNone/>
            </a:pPr>
            <a:r>
              <a:rPr lang="en-US" sz="1000" dirty="0">
                <a:solidFill>
                  <a:srgbClr val="94A3B8"/>
                </a:solidFill>
                <a:latin typeface="Calibri" pitchFamily="34" charset="0"/>
                <a:ea typeface="Calibri" pitchFamily="34" charset="-122"/>
                <a:cs typeface="Calibri" pitchFamily="34" charset="-120"/>
              </a:rPr>
              <a:t>14</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rtlCol="0" anchor="ctr"/>
          <a:lstStyle/>
          <a:p>
            <a:pPr marL="0" indent="0">
              <a:buNone/>
            </a:pPr>
            <a:r>
              <a:rPr lang="en-US" sz="1200" b="1" kern="0" spc="200" dirty="0">
                <a:solidFill>
                  <a:srgbClr val="2F6FED"/>
                </a:solidFill>
                <a:latin typeface="Calibri" pitchFamily="34" charset="0"/>
                <a:ea typeface="Calibri" pitchFamily="34" charset="-122"/>
                <a:cs typeface="Calibri" pitchFamily="34" charset="-120"/>
              </a:rPr>
              <a:t>MODULES</a:t>
            </a:r>
            <a:endParaRPr lang="en-US" sz="1200" dirty="0"/>
          </a:p>
        </p:txBody>
      </p:sp>
      <p:sp>
        <p:nvSpPr>
          <p:cNvPr id="3" name="Text 1"/>
          <p:cNvSpPr/>
          <p:nvPr/>
        </p:nvSpPr>
        <p:spPr>
          <a:xfrm>
            <a:off x="548640" y="713232"/>
            <a:ext cx="10515600" cy="822960"/>
          </a:xfrm>
          <a:prstGeom prst="rect">
            <a:avLst/>
          </a:prstGeom>
          <a:noFill/>
          <a:ln/>
        </p:spPr>
        <p:txBody>
          <a:bodyPr wrap="square" rtlCol="0" anchor="ctr"/>
          <a:lstStyle/>
          <a:p>
            <a:pPr marL="0" indent="0">
              <a:buNone/>
            </a:pPr>
            <a:r>
              <a:rPr lang="en-US" sz="3200" b="1" dirty="0">
                <a:solidFill>
                  <a:srgbClr val="0F2B5C"/>
                </a:solidFill>
                <a:latin typeface="Cambria" pitchFamily="34" charset="0"/>
                <a:ea typeface="Cambria" pitchFamily="34" charset="-122"/>
                <a:cs typeface="Cambria" pitchFamily="34" charset="-120"/>
              </a:rPr>
              <a:t>Reports — PDF &amp; Excel</a:t>
            </a:r>
            <a:endParaRPr lang="en-US" sz="3200" dirty="0"/>
          </a:p>
        </p:txBody>
      </p:sp>
      <p:sp>
        <p:nvSpPr>
          <p:cNvPr id="4" name="Text 2"/>
          <p:cNvSpPr/>
          <p:nvPr/>
        </p:nvSpPr>
        <p:spPr>
          <a:xfrm>
            <a:off x="548640" y="1554480"/>
            <a:ext cx="10789920" cy="548640"/>
          </a:xfrm>
          <a:prstGeom prst="rect">
            <a:avLst/>
          </a:prstGeom>
          <a:noFill/>
          <a:ln/>
        </p:spPr>
        <p:txBody>
          <a:bodyPr wrap="square" rtlCol="0" anchor="ctr"/>
          <a:lstStyle/>
          <a:p>
            <a:pPr marL="0" indent="0">
              <a:buNone/>
            </a:pPr>
            <a:r>
              <a:rPr lang="en-US" sz="1400" dirty="0">
                <a:solidFill>
                  <a:srgbClr val="475569"/>
                </a:solidFill>
                <a:latin typeface="Calibri" pitchFamily="34" charset="0"/>
                <a:ea typeface="Calibri" pitchFamily="34" charset="-122"/>
                <a:cs typeface="Calibri" pitchFamily="34" charset="-120"/>
              </a:rPr>
              <a:t>Employee, Department, Manager, and Overall Organization summaries — generated fresh from the database on every export, never cached.</a:t>
            </a:r>
            <a:endParaRPr lang="en-US" sz="1400" dirty="0"/>
          </a:p>
        </p:txBody>
      </p:sp>
      <p:pic>
        <p:nvPicPr>
          <p:cNvPr id="5" name="Image 0" descr="./screenshots/14_reports.png"/>
          <p:cNvPicPr>
            <a:picLocks noChangeAspect="1"/>
          </p:cNvPicPr>
          <p:nvPr/>
        </p:nvPicPr>
        <p:blipFill>
          <a:blip r:embed="rId5"/>
          <a:srcRect/>
          <a:stretch/>
        </p:blipFill>
        <p:spPr>
          <a:xfrm>
            <a:off x="457200" y="2194560"/>
            <a:ext cx="5760720" cy="4297680"/>
          </a:xfrm>
          <a:prstGeom prst="rect">
            <a:avLst/>
          </a:prstGeom>
        </p:spPr>
      </p:pic>
      <p:pic>
        <p:nvPicPr>
          <p:cNvPr id="6" name="Image 1" descr="./screenshots/14b_pdf_report_sample.png"/>
          <p:cNvPicPr>
            <a:picLocks noChangeAspect="1"/>
          </p:cNvPicPr>
          <p:nvPr/>
        </p:nvPicPr>
        <p:blipFill>
          <a:blip r:embed="rId6"/>
          <a:srcRect/>
          <a:stretch/>
        </p:blipFill>
        <p:spPr>
          <a:xfrm>
            <a:off x="7223760" y="2194560"/>
            <a:ext cx="4023360" cy="4233672"/>
          </a:xfrm>
          <a:prstGeom prst="rect">
            <a:avLst/>
          </a:prstGeom>
        </p:spPr>
      </p:pic>
      <p:sp>
        <p:nvSpPr>
          <p:cNvPr id="7" name="Text 3"/>
          <p:cNvSpPr/>
          <p:nvPr/>
        </p:nvSpPr>
        <p:spPr>
          <a:xfrm>
            <a:off x="548640" y="6446520"/>
            <a:ext cx="5486400" cy="274320"/>
          </a:xfrm>
          <a:prstGeom prst="rect">
            <a:avLst/>
          </a:prstGeom>
          <a:noFill/>
          <a:ln/>
        </p:spPr>
        <p:txBody>
          <a:bodyPr wrap="square" rtlCol="0" anchor="ctr"/>
          <a:lstStyle/>
          <a:p>
            <a:pPr marL="0" indent="0">
              <a:buNone/>
            </a:pPr>
            <a:r>
              <a:rPr lang="en-US" sz="900" dirty="0">
                <a:solidFill>
                  <a:srgbClr val="94A3B8"/>
                </a:solidFill>
                <a:latin typeface="Calibri" pitchFamily="34" charset="0"/>
                <a:ea typeface="Calibri" pitchFamily="34" charset="-122"/>
                <a:cs typeface="Calibri" pitchFamily="34" charset="-120"/>
              </a:rPr>
              <a:t>Performance Management System · v1.0.0</a:t>
            </a:r>
            <a:endParaRPr lang="en-US" sz="900" dirty="0"/>
          </a:p>
        </p:txBody>
      </p:sp>
      <p:sp>
        <p:nvSpPr>
          <p:cNvPr id="8" name="Text 4"/>
          <p:cNvSpPr/>
          <p:nvPr/>
        </p:nvSpPr>
        <p:spPr>
          <a:xfrm>
            <a:off x="11460175" y="6446520"/>
            <a:ext cx="457200" cy="274320"/>
          </a:xfrm>
          <a:prstGeom prst="rect">
            <a:avLst/>
          </a:prstGeom>
          <a:noFill/>
          <a:ln/>
        </p:spPr>
        <p:txBody>
          <a:bodyPr wrap="square" rtlCol="0" anchor="ctr"/>
          <a:lstStyle/>
          <a:p>
            <a:pPr marL="0" indent="0" algn="r">
              <a:buNone/>
            </a:pPr>
            <a:r>
              <a:rPr lang="en-US" sz="1000" dirty="0">
                <a:solidFill>
                  <a:srgbClr val="94A3B8"/>
                </a:solidFill>
                <a:latin typeface="Calibri" pitchFamily="34" charset="0"/>
                <a:ea typeface="Calibri" pitchFamily="34" charset="-122"/>
                <a:cs typeface="Calibri" pitchFamily="34" charset="-120"/>
              </a:rPr>
              <a:t>15</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rtlCol="0" anchor="ctr"/>
          <a:lstStyle/>
          <a:p>
            <a:pPr marL="0" indent="0">
              <a:buNone/>
            </a:pPr>
            <a:r>
              <a:rPr lang="en-US" sz="1200" b="1" kern="0" spc="200" dirty="0">
                <a:solidFill>
                  <a:srgbClr val="2F6FED"/>
                </a:solidFill>
                <a:latin typeface="Calibri" pitchFamily="34" charset="0"/>
                <a:ea typeface="Calibri" pitchFamily="34" charset="-122"/>
                <a:cs typeface="Calibri" pitchFamily="34" charset="-120"/>
              </a:rPr>
              <a:t>LOCALIZATION</a:t>
            </a:r>
            <a:endParaRPr lang="en-US" sz="1200" dirty="0"/>
          </a:p>
        </p:txBody>
      </p:sp>
      <p:sp>
        <p:nvSpPr>
          <p:cNvPr id="3" name="Text 1"/>
          <p:cNvSpPr/>
          <p:nvPr/>
        </p:nvSpPr>
        <p:spPr>
          <a:xfrm>
            <a:off x="548640" y="713232"/>
            <a:ext cx="10515600" cy="822960"/>
          </a:xfrm>
          <a:prstGeom prst="rect">
            <a:avLst/>
          </a:prstGeom>
          <a:noFill/>
          <a:ln/>
        </p:spPr>
        <p:txBody>
          <a:bodyPr wrap="square" rtlCol="0" anchor="ctr"/>
          <a:lstStyle/>
          <a:p>
            <a:pPr marL="0" indent="0">
              <a:buNone/>
            </a:pPr>
            <a:r>
              <a:rPr lang="en-US" sz="3200" b="1" dirty="0">
                <a:solidFill>
                  <a:srgbClr val="0F2B5C"/>
                </a:solidFill>
                <a:latin typeface="Cambria" pitchFamily="34" charset="0"/>
                <a:ea typeface="Cambria" pitchFamily="34" charset="-122"/>
                <a:cs typeface="Cambria" pitchFamily="34" charset="-120"/>
              </a:rPr>
              <a:t>English / Arabic — full RTL mirroring</a:t>
            </a:r>
            <a:endParaRPr lang="en-US" sz="3200" dirty="0"/>
          </a:p>
        </p:txBody>
      </p:sp>
      <p:sp>
        <p:nvSpPr>
          <p:cNvPr id="4" name="Text 2"/>
          <p:cNvSpPr/>
          <p:nvPr/>
        </p:nvSpPr>
        <p:spPr>
          <a:xfrm>
            <a:off x="548640" y="1554480"/>
            <a:ext cx="10789920" cy="548640"/>
          </a:xfrm>
          <a:prstGeom prst="rect">
            <a:avLst/>
          </a:prstGeom>
          <a:noFill/>
          <a:ln/>
        </p:spPr>
        <p:txBody>
          <a:bodyPr wrap="square" rtlCol="0" anchor="ctr"/>
          <a:lstStyle/>
          <a:p>
            <a:pPr marL="0" indent="0">
              <a:buNone/>
            </a:pPr>
            <a:r>
              <a:rPr lang="en-US" sz="1400" dirty="0">
                <a:solidFill>
                  <a:srgbClr val="475569"/>
                </a:solidFill>
                <a:latin typeface="Calibri" pitchFamily="34" charset="0"/>
                <a:ea typeface="Calibri" pitchFamily="34" charset="-122"/>
                <a:cs typeface="Calibri" pitchFamily="34" charset="-120"/>
              </a:rPr>
              <a:t>36 pages, every string translated. RTL is applied at the document level — sidebar, tables, and data all mirror correctly, not just text direction.</a:t>
            </a:r>
            <a:endParaRPr lang="en-US" sz="1400" dirty="0"/>
          </a:p>
        </p:txBody>
      </p:sp>
      <p:pic>
        <p:nvPicPr>
          <p:cNvPr id="5" name="Image 0" descr="./screenshots/21_arabic_dashboard.png"/>
          <p:cNvPicPr>
            <a:picLocks noChangeAspect="1"/>
          </p:cNvPicPr>
          <p:nvPr/>
        </p:nvPicPr>
        <p:blipFill>
          <a:blip r:embed="rId5"/>
          <a:srcRect/>
          <a:stretch/>
        </p:blipFill>
        <p:spPr>
          <a:xfrm>
            <a:off x="2386584" y="2286000"/>
            <a:ext cx="7397496" cy="4160520"/>
          </a:xfrm>
          <a:prstGeom prst="rect">
            <a:avLst/>
          </a:prstGeom>
        </p:spPr>
      </p:pic>
      <p:sp>
        <p:nvSpPr>
          <p:cNvPr id="6" name="Text 3"/>
          <p:cNvSpPr/>
          <p:nvPr/>
        </p:nvSpPr>
        <p:spPr>
          <a:xfrm>
            <a:off x="548640" y="6446520"/>
            <a:ext cx="5486400" cy="274320"/>
          </a:xfrm>
          <a:prstGeom prst="rect">
            <a:avLst/>
          </a:prstGeom>
          <a:noFill/>
          <a:ln/>
        </p:spPr>
        <p:txBody>
          <a:bodyPr wrap="square" rtlCol="0" anchor="ctr"/>
          <a:lstStyle/>
          <a:p>
            <a:pPr marL="0" indent="0">
              <a:buNone/>
            </a:pPr>
            <a:r>
              <a:rPr lang="en-US" sz="900" dirty="0">
                <a:solidFill>
                  <a:srgbClr val="94A3B8"/>
                </a:solidFill>
                <a:latin typeface="Calibri" pitchFamily="34" charset="0"/>
                <a:ea typeface="Calibri" pitchFamily="34" charset="-122"/>
                <a:cs typeface="Calibri" pitchFamily="34" charset="-120"/>
              </a:rPr>
              <a:t>Performance Management System · v1.0.0</a:t>
            </a:r>
            <a:endParaRPr lang="en-US" sz="900" dirty="0"/>
          </a:p>
        </p:txBody>
      </p:sp>
      <p:sp>
        <p:nvSpPr>
          <p:cNvPr id="7" name="Text 4"/>
          <p:cNvSpPr/>
          <p:nvPr/>
        </p:nvSpPr>
        <p:spPr>
          <a:xfrm>
            <a:off x="11460175" y="6446520"/>
            <a:ext cx="457200" cy="274320"/>
          </a:xfrm>
          <a:prstGeom prst="rect">
            <a:avLst/>
          </a:prstGeom>
          <a:noFill/>
          <a:ln/>
        </p:spPr>
        <p:txBody>
          <a:bodyPr wrap="square" rtlCol="0" anchor="ctr"/>
          <a:lstStyle/>
          <a:p>
            <a:pPr marL="0" indent="0" algn="r">
              <a:buNone/>
            </a:pPr>
            <a:r>
              <a:rPr lang="en-US" sz="1000" dirty="0">
                <a:solidFill>
                  <a:srgbClr val="94A3B8"/>
                </a:solidFill>
                <a:latin typeface="Calibri" pitchFamily="34" charset="0"/>
                <a:ea typeface="Calibri" pitchFamily="34" charset="-122"/>
                <a:cs typeface="Calibri"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rtlCol="0" anchor="ctr"/>
          <a:lstStyle/>
          <a:p>
            <a:pPr marL="0" indent="0">
              <a:buNone/>
            </a:pPr>
            <a:r>
              <a:rPr lang="en-US" sz="1200" b="1" kern="0" spc="200" dirty="0">
                <a:solidFill>
                  <a:srgbClr val="2F6FED"/>
                </a:solidFill>
                <a:latin typeface="Calibri" pitchFamily="34" charset="0"/>
                <a:ea typeface="Calibri" pitchFamily="34" charset="-122"/>
                <a:cs typeface="Calibri" pitchFamily="34" charset="-120"/>
              </a:rPr>
              <a:t>AUTOMATION</a:t>
            </a:r>
            <a:endParaRPr lang="en-US" sz="1200" dirty="0"/>
          </a:p>
        </p:txBody>
      </p:sp>
      <p:sp>
        <p:nvSpPr>
          <p:cNvPr id="3" name="Text 1"/>
          <p:cNvSpPr/>
          <p:nvPr/>
        </p:nvSpPr>
        <p:spPr>
          <a:xfrm>
            <a:off x="548640" y="713232"/>
            <a:ext cx="10515600" cy="822960"/>
          </a:xfrm>
          <a:prstGeom prst="rect">
            <a:avLst/>
          </a:prstGeom>
          <a:noFill/>
          <a:ln/>
        </p:spPr>
        <p:txBody>
          <a:bodyPr wrap="square" rtlCol="0" anchor="ctr"/>
          <a:lstStyle/>
          <a:p>
            <a:pPr marL="0" indent="0">
              <a:buNone/>
            </a:pPr>
            <a:r>
              <a:rPr lang="en-US" sz="3200" b="1" dirty="0">
                <a:solidFill>
                  <a:srgbClr val="0F2B5C"/>
                </a:solidFill>
                <a:latin typeface="Cambria" pitchFamily="34" charset="0"/>
                <a:ea typeface="Cambria" pitchFamily="34" charset="-122"/>
                <a:cs typeface="Cambria" pitchFamily="34" charset="-120"/>
              </a:rPr>
              <a:t>Scheduled jobs</a:t>
            </a:r>
            <a:endParaRPr lang="en-US" sz="3200" dirty="0"/>
          </a:p>
        </p:txBody>
      </p:sp>
      <p:sp>
        <p:nvSpPr>
          <p:cNvPr id="4" name="Text 2"/>
          <p:cNvSpPr/>
          <p:nvPr/>
        </p:nvSpPr>
        <p:spPr>
          <a:xfrm>
            <a:off x="548640" y="1691640"/>
            <a:ext cx="3566160" cy="365760"/>
          </a:xfrm>
          <a:prstGeom prst="rect">
            <a:avLst/>
          </a:prstGeom>
          <a:noFill/>
          <a:ln/>
        </p:spPr>
        <p:txBody>
          <a:bodyPr wrap="square" rtlCol="0" anchor="ctr"/>
          <a:lstStyle/>
          <a:p>
            <a:pPr marL="0" indent="0">
              <a:buNone/>
            </a:pPr>
            <a:r>
              <a:rPr lang="en-US" sz="1300" b="1" dirty="0">
                <a:solidFill>
                  <a:srgbClr val="0F2B5C"/>
                </a:solidFill>
                <a:latin typeface="Calibri" pitchFamily="34" charset="0"/>
                <a:ea typeface="Calibri" pitchFamily="34" charset="-122"/>
                <a:cs typeface="Calibri" pitchFamily="34" charset="-120"/>
              </a:rPr>
              <a:t>Generate Annual Forms</a:t>
            </a:r>
            <a:endParaRPr lang="en-US" sz="1300" dirty="0"/>
          </a:p>
        </p:txBody>
      </p:sp>
      <p:sp>
        <p:nvSpPr>
          <p:cNvPr id="5" name="Text 3"/>
          <p:cNvSpPr/>
          <p:nvPr/>
        </p:nvSpPr>
        <p:spPr>
          <a:xfrm>
            <a:off x="548640" y="2039112"/>
            <a:ext cx="3566160" cy="320040"/>
          </a:xfrm>
          <a:prstGeom prst="rect">
            <a:avLst/>
          </a:prstGeom>
          <a:noFill/>
          <a:ln/>
        </p:spPr>
        <p:txBody>
          <a:bodyPr wrap="square" rtlCol="0" anchor="ctr"/>
          <a:lstStyle/>
          <a:p>
            <a:pPr marL="0" indent="0">
              <a:buNone/>
            </a:pPr>
            <a:r>
              <a:rPr lang="en-US" sz="1150" b="1" dirty="0">
                <a:solidFill>
                  <a:srgbClr val="2F6FED"/>
                </a:solidFill>
                <a:latin typeface="Calibri" pitchFamily="34" charset="0"/>
                <a:ea typeface="Calibri" pitchFamily="34" charset="-122"/>
                <a:cs typeface="Calibri" pitchFamily="34" charset="-120"/>
              </a:rPr>
              <a:t>1 January</a:t>
            </a:r>
            <a:endParaRPr lang="en-US" sz="1150" dirty="0"/>
          </a:p>
        </p:txBody>
      </p:sp>
      <p:sp>
        <p:nvSpPr>
          <p:cNvPr id="6" name="Text 4"/>
          <p:cNvSpPr/>
          <p:nvPr/>
        </p:nvSpPr>
        <p:spPr>
          <a:xfrm>
            <a:off x="4297680" y="1691640"/>
            <a:ext cx="3566160" cy="365760"/>
          </a:xfrm>
          <a:prstGeom prst="rect">
            <a:avLst/>
          </a:prstGeom>
          <a:noFill/>
          <a:ln/>
        </p:spPr>
        <p:txBody>
          <a:bodyPr wrap="square" rtlCol="0" anchor="ctr"/>
          <a:lstStyle/>
          <a:p>
            <a:pPr marL="0" indent="0">
              <a:buNone/>
            </a:pPr>
            <a:r>
              <a:rPr lang="en-US" sz="1300" b="1" dirty="0">
                <a:solidFill>
                  <a:srgbClr val="0F2B5C"/>
                </a:solidFill>
                <a:latin typeface="Calibri" pitchFamily="34" charset="0"/>
                <a:ea typeface="Calibri" pitchFamily="34" charset="-122"/>
                <a:cs typeface="Calibri" pitchFamily="34" charset="-120"/>
              </a:rPr>
              <a:t>Open Mid-Year Reviews</a:t>
            </a:r>
            <a:endParaRPr lang="en-US" sz="1300" dirty="0"/>
          </a:p>
        </p:txBody>
      </p:sp>
      <p:sp>
        <p:nvSpPr>
          <p:cNvPr id="7" name="Text 5"/>
          <p:cNvSpPr/>
          <p:nvPr/>
        </p:nvSpPr>
        <p:spPr>
          <a:xfrm>
            <a:off x="4297680" y="2039112"/>
            <a:ext cx="3566160" cy="320040"/>
          </a:xfrm>
          <a:prstGeom prst="rect">
            <a:avLst/>
          </a:prstGeom>
          <a:noFill/>
          <a:ln/>
        </p:spPr>
        <p:txBody>
          <a:bodyPr wrap="square" rtlCol="0" anchor="ctr"/>
          <a:lstStyle/>
          <a:p>
            <a:pPr marL="0" indent="0">
              <a:buNone/>
            </a:pPr>
            <a:r>
              <a:rPr lang="en-US" sz="1150" b="1" dirty="0">
                <a:solidFill>
                  <a:srgbClr val="2F6FED"/>
                </a:solidFill>
                <a:latin typeface="Calibri" pitchFamily="34" charset="0"/>
                <a:ea typeface="Calibri" pitchFamily="34" charset="-122"/>
                <a:cs typeface="Calibri" pitchFamily="34" charset="-120"/>
              </a:rPr>
              <a:t>1 June</a:t>
            </a:r>
            <a:endParaRPr lang="en-US" sz="1150" dirty="0"/>
          </a:p>
        </p:txBody>
      </p:sp>
      <p:sp>
        <p:nvSpPr>
          <p:cNvPr id="8" name="Text 6"/>
          <p:cNvSpPr/>
          <p:nvPr/>
        </p:nvSpPr>
        <p:spPr>
          <a:xfrm>
            <a:off x="8046720" y="1691640"/>
            <a:ext cx="3566160" cy="365760"/>
          </a:xfrm>
          <a:prstGeom prst="rect">
            <a:avLst/>
          </a:prstGeom>
          <a:noFill/>
          <a:ln/>
        </p:spPr>
        <p:txBody>
          <a:bodyPr wrap="square" rtlCol="0" anchor="ctr"/>
          <a:lstStyle/>
          <a:p>
            <a:pPr marL="0" indent="0">
              <a:buNone/>
            </a:pPr>
            <a:r>
              <a:rPr lang="en-US" sz="1300" b="1" dirty="0">
                <a:solidFill>
                  <a:srgbClr val="0F2B5C"/>
                </a:solidFill>
                <a:latin typeface="Calibri" pitchFamily="34" charset="0"/>
                <a:ea typeface="Calibri" pitchFamily="34" charset="-122"/>
                <a:cs typeface="Calibri" pitchFamily="34" charset="-120"/>
              </a:rPr>
              <a:t>Open End-Year Reviews</a:t>
            </a:r>
            <a:endParaRPr lang="en-US" sz="1300" dirty="0"/>
          </a:p>
        </p:txBody>
      </p:sp>
      <p:sp>
        <p:nvSpPr>
          <p:cNvPr id="9" name="Text 7"/>
          <p:cNvSpPr/>
          <p:nvPr/>
        </p:nvSpPr>
        <p:spPr>
          <a:xfrm>
            <a:off x="8046720" y="2039112"/>
            <a:ext cx="3566160" cy="320040"/>
          </a:xfrm>
          <a:prstGeom prst="rect">
            <a:avLst/>
          </a:prstGeom>
          <a:noFill/>
          <a:ln/>
        </p:spPr>
        <p:txBody>
          <a:bodyPr wrap="square" rtlCol="0" anchor="ctr"/>
          <a:lstStyle/>
          <a:p>
            <a:pPr marL="0" indent="0">
              <a:buNone/>
            </a:pPr>
            <a:r>
              <a:rPr lang="en-US" sz="1150" b="1" dirty="0">
                <a:solidFill>
                  <a:srgbClr val="2F6FED"/>
                </a:solidFill>
                <a:latin typeface="Calibri" pitchFamily="34" charset="0"/>
                <a:ea typeface="Calibri" pitchFamily="34" charset="-122"/>
                <a:cs typeface="Calibri" pitchFamily="34" charset="-120"/>
              </a:rPr>
              <a:t>1 November</a:t>
            </a:r>
            <a:endParaRPr lang="en-US" sz="1150" dirty="0"/>
          </a:p>
        </p:txBody>
      </p:sp>
      <p:sp>
        <p:nvSpPr>
          <p:cNvPr id="10" name="Text 8"/>
          <p:cNvSpPr/>
          <p:nvPr/>
        </p:nvSpPr>
        <p:spPr>
          <a:xfrm>
            <a:off x="548640" y="2743200"/>
            <a:ext cx="3566160" cy="365760"/>
          </a:xfrm>
          <a:prstGeom prst="rect">
            <a:avLst/>
          </a:prstGeom>
          <a:noFill/>
          <a:ln/>
        </p:spPr>
        <p:txBody>
          <a:bodyPr wrap="square" rtlCol="0" anchor="ctr"/>
          <a:lstStyle/>
          <a:p>
            <a:pPr marL="0" indent="0">
              <a:buNone/>
            </a:pPr>
            <a:r>
              <a:rPr lang="en-US" sz="1300" b="1" dirty="0">
                <a:solidFill>
                  <a:srgbClr val="0F2B5C"/>
                </a:solidFill>
                <a:latin typeface="Calibri" pitchFamily="34" charset="0"/>
                <a:ea typeface="Calibri" pitchFamily="34" charset="-122"/>
                <a:cs typeface="Calibri" pitchFamily="34" charset="-120"/>
              </a:rPr>
              <a:t>Daily Reminder</a:t>
            </a:r>
            <a:endParaRPr lang="en-US" sz="1300" dirty="0"/>
          </a:p>
        </p:txBody>
      </p:sp>
      <p:sp>
        <p:nvSpPr>
          <p:cNvPr id="11" name="Text 9"/>
          <p:cNvSpPr/>
          <p:nvPr/>
        </p:nvSpPr>
        <p:spPr>
          <a:xfrm>
            <a:off x="548640" y="3090672"/>
            <a:ext cx="3566160" cy="320040"/>
          </a:xfrm>
          <a:prstGeom prst="rect">
            <a:avLst/>
          </a:prstGeom>
          <a:noFill/>
          <a:ln/>
        </p:spPr>
        <p:txBody>
          <a:bodyPr wrap="square" rtlCol="0" anchor="ctr"/>
          <a:lstStyle/>
          <a:p>
            <a:pPr marL="0" indent="0">
              <a:buNone/>
            </a:pPr>
            <a:r>
              <a:rPr lang="en-US" sz="1150" b="1" dirty="0">
                <a:solidFill>
                  <a:srgbClr val="2F6FED"/>
                </a:solidFill>
                <a:latin typeface="Calibri" pitchFamily="34" charset="0"/>
                <a:ea typeface="Calibri" pitchFamily="34" charset="-122"/>
                <a:cs typeface="Calibri" pitchFamily="34" charset="-120"/>
              </a:rPr>
              <a:t>Every day, 08:00</a:t>
            </a:r>
            <a:endParaRPr lang="en-US" sz="1150" dirty="0"/>
          </a:p>
        </p:txBody>
      </p:sp>
      <p:sp>
        <p:nvSpPr>
          <p:cNvPr id="12" name="Text 10"/>
          <p:cNvSpPr/>
          <p:nvPr/>
        </p:nvSpPr>
        <p:spPr>
          <a:xfrm>
            <a:off x="4297680" y="2743200"/>
            <a:ext cx="3566160" cy="365760"/>
          </a:xfrm>
          <a:prstGeom prst="rect">
            <a:avLst/>
          </a:prstGeom>
          <a:noFill/>
          <a:ln/>
        </p:spPr>
        <p:txBody>
          <a:bodyPr wrap="square" rtlCol="0" anchor="ctr"/>
          <a:lstStyle/>
          <a:p>
            <a:pPr marL="0" indent="0">
              <a:buNone/>
            </a:pPr>
            <a:r>
              <a:rPr lang="en-US" sz="1300" b="1" dirty="0">
                <a:solidFill>
                  <a:srgbClr val="0F2B5C"/>
                </a:solidFill>
                <a:latin typeface="Calibri" pitchFamily="34" charset="0"/>
                <a:ea typeface="Calibri" pitchFamily="34" charset="-122"/>
                <a:cs typeface="Calibri" pitchFamily="34" charset="-120"/>
              </a:rPr>
              <a:t>Weekly Escalation</a:t>
            </a:r>
            <a:endParaRPr lang="en-US" sz="1300" dirty="0"/>
          </a:p>
        </p:txBody>
      </p:sp>
      <p:sp>
        <p:nvSpPr>
          <p:cNvPr id="13" name="Text 11"/>
          <p:cNvSpPr/>
          <p:nvPr/>
        </p:nvSpPr>
        <p:spPr>
          <a:xfrm>
            <a:off x="4297680" y="3090672"/>
            <a:ext cx="3566160" cy="320040"/>
          </a:xfrm>
          <a:prstGeom prst="rect">
            <a:avLst/>
          </a:prstGeom>
          <a:noFill/>
          <a:ln/>
        </p:spPr>
        <p:txBody>
          <a:bodyPr wrap="square" rtlCol="0" anchor="ctr"/>
          <a:lstStyle/>
          <a:p>
            <a:pPr marL="0" indent="0">
              <a:buNone/>
            </a:pPr>
            <a:r>
              <a:rPr lang="en-US" sz="1150" b="1" dirty="0">
                <a:solidFill>
                  <a:srgbClr val="2F6FED"/>
                </a:solidFill>
                <a:latin typeface="Calibri" pitchFamily="34" charset="0"/>
                <a:ea typeface="Calibri" pitchFamily="34" charset="-122"/>
                <a:cs typeface="Calibri" pitchFamily="34" charset="-120"/>
              </a:rPr>
              <a:t>Monday, 08:00</a:t>
            </a:r>
            <a:endParaRPr lang="en-US" sz="1150" dirty="0"/>
          </a:p>
        </p:txBody>
      </p:sp>
      <p:sp>
        <p:nvSpPr>
          <p:cNvPr id="14" name="Text 12"/>
          <p:cNvSpPr/>
          <p:nvPr/>
        </p:nvSpPr>
        <p:spPr>
          <a:xfrm>
            <a:off x="8046720" y="2743200"/>
            <a:ext cx="3566160" cy="365760"/>
          </a:xfrm>
          <a:prstGeom prst="rect">
            <a:avLst/>
          </a:prstGeom>
          <a:noFill/>
          <a:ln/>
        </p:spPr>
        <p:txBody>
          <a:bodyPr wrap="square" rtlCol="0" anchor="ctr"/>
          <a:lstStyle/>
          <a:p>
            <a:pPr marL="0" indent="0">
              <a:buNone/>
            </a:pPr>
            <a:r>
              <a:rPr lang="en-US" sz="1300" b="1" dirty="0">
                <a:solidFill>
                  <a:srgbClr val="0F2B5C"/>
                </a:solidFill>
                <a:latin typeface="Calibri" pitchFamily="34" charset="0"/>
                <a:ea typeface="Calibri" pitchFamily="34" charset="-122"/>
                <a:cs typeface="Calibri" pitchFamily="34" charset="-120"/>
              </a:rPr>
              <a:t>Monthly Cleanup</a:t>
            </a:r>
            <a:endParaRPr lang="en-US" sz="1300" dirty="0"/>
          </a:p>
        </p:txBody>
      </p:sp>
      <p:sp>
        <p:nvSpPr>
          <p:cNvPr id="15" name="Text 13"/>
          <p:cNvSpPr/>
          <p:nvPr/>
        </p:nvSpPr>
        <p:spPr>
          <a:xfrm>
            <a:off x="8046720" y="3090672"/>
            <a:ext cx="3566160" cy="320040"/>
          </a:xfrm>
          <a:prstGeom prst="rect">
            <a:avLst/>
          </a:prstGeom>
          <a:noFill/>
          <a:ln/>
        </p:spPr>
        <p:txBody>
          <a:bodyPr wrap="square" rtlCol="0" anchor="ctr"/>
          <a:lstStyle/>
          <a:p>
            <a:pPr marL="0" indent="0">
              <a:buNone/>
            </a:pPr>
            <a:r>
              <a:rPr lang="en-US" sz="1150" b="1" dirty="0">
                <a:solidFill>
                  <a:srgbClr val="2F6FED"/>
                </a:solidFill>
                <a:latin typeface="Calibri" pitchFamily="34" charset="0"/>
                <a:ea typeface="Calibri" pitchFamily="34" charset="-122"/>
                <a:cs typeface="Calibri" pitchFamily="34" charset="-120"/>
              </a:rPr>
              <a:t>1st of month</a:t>
            </a:r>
            <a:endParaRPr lang="en-US" sz="1150" dirty="0"/>
          </a:p>
        </p:txBody>
      </p:sp>
      <p:pic>
        <p:nvPicPr>
          <p:cNvPr id="16" name="Image 0" descr="./screenshots/15_scheduler.png"/>
          <p:cNvPicPr>
            <a:picLocks noChangeAspect="1"/>
          </p:cNvPicPr>
          <p:nvPr/>
        </p:nvPicPr>
        <p:blipFill>
          <a:blip r:embed="rId5"/>
          <a:srcRect/>
          <a:stretch/>
        </p:blipFill>
        <p:spPr>
          <a:xfrm>
            <a:off x="1737360" y="3977640"/>
            <a:ext cx="8686800" cy="2606040"/>
          </a:xfrm>
          <a:prstGeom prst="rect">
            <a:avLst/>
          </a:prstGeom>
        </p:spPr>
      </p:pic>
      <p:sp>
        <p:nvSpPr>
          <p:cNvPr id="17" name="Text 14"/>
          <p:cNvSpPr/>
          <p:nvPr/>
        </p:nvSpPr>
        <p:spPr>
          <a:xfrm>
            <a:off x="548640" y="6446520"/>
            <a:ext cx="5486400" cy="274320"/>
          </a:xfrm>
          <a:prstGeom prst="rect">
            <a:avLst/>
          </a:prstGeom>
          <a:noFill/>
          <a:ln/>
        </p:spPr>
        <p:txBody>
          <a:bodyPr wrap="square" rtlCol="0" anchor="ctr"/>
          <a:lstStyle/>
          <a:p>
            <a:pPr marL="0" indent="0">
              <a:buNone/>
            </a:pPr>
            <a:r>
              <a:rPr lang="en-US" sz="900" dirty="0">
                <a:solidFill>
                  <a:srgbClr val="94A3B8"/>
                </a:solidFill>
                <a:latin typeface="Calibri" pitchFamily="34" charset="0"/>
                <a:ea typeface="Calibri" pitchFamily="34" charset="-122"/>
                <a:cs typeface="Calibri" pitchFamily="34" charset="-120"/>
              </a:rPr>
              <a:t>Performance Management System · v1.0.0</a:t>
            </a:r>
            <a:endParaRPr lang="en-US" sz="900" dirty="0"/>
          </a:p>
        </p:txBody>
      </p:sp>
      <p:sp>
        <p:nvSpPr>
          <p:cNvPr id="18" name="Text 15"/>
          <p:cNvSpPr/>
          <p:nvPr/>
        </p:nvSpPr>
        <p:spPr>
          <a:xfrm>
            <a:off x="11460175" y="6446520"/>
            <a:ext cx="457200" cy="274320"/>
          </a:xfrm>
          <a:prstGeom prst="rect">
            <a:avLst/>
          </a:prstGeom>
          <a:noFill/>
          <a:ln/>
        </p:spPr>
        <p:txBody>
          <a:bodyPr wrap="square" rtlCol="0" anchor="ctr"/>
          <a:lstStyle/>
          <a:p>
            <a:pPr marL="0" indent="0" algn="r">
              <a:buNone/>
            </a:pPr>
            <a:r>
              <a:rPr lang="en-US" sz="1000" dirty="0">
                <a:solidFill>
                  <a:srgbClr val="94A3B8"/>
                </a:solidFill>
                <a:latin typeface="Calibri" pitchFamily="34" charset="0"/>
                <a:ea typeface="Calibri" pitchFamily="34" charset="-122"/>
                <a:cs typeface="Calibri" pitchFamily="34" charset="-120"/>
              </a:rPr>
              <a:t>17</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rtlCol="0" anchor="ctr"/>
          <a:lstStyle/>
          <a:p>
            <a:pPr marL="0" indent="0">
              <a:buNone/>
            </a:pPr>
            <a:r>
              <a:rPr lang="en-US" sz="1200" b="1" kern="0" spc="200" dirty="0">
                <a:solidFill>
                  <a:srgbClr val="2F6FED"/>
                </a:solidFill>
                <a:latin typeface="Calibri" pitchFamily="34" charset="0"/>
                <a:ea typeface="Calibri" pitchFamily="34" charset="-122"/>
                <a:cs typeface="Calibri" pitchFamily="34" charset="-120"/>
              </a:rPr>
              <a:t>SECURITY</a:t>
            </a:r>
            <a:endParaRPr lang="en-US" sz="1200" dirty="0"/>
          </a:p>
        </p:txBody>
      </p:sp>
      <p:sp>
        <p:nvSpPr>
          <p:cNvPr id="3" name="Text 1"/>
          <p:cNvSpPr/>
          <p:nvPr/>
        </p:nvSpPr>
        <p:spPr>
          <a:xfrm>
            <a:off x="548640" y="713232"/>
            <a:ext cx="10515600" cy="822960"/>
          </a:xfrm>
          <a:prstGeom prst="rect">
            <a:avLst/>
          </a:prstGeom>
          <a:noFill/>
          <a:ln/>
        </p:spPr>
        <p:txBody>
          <a:bodyPr wrap="square" rtlCol="0" anchor="ctr"/>
          <a:lstStyle/>
          <a:p>
            <a:pPr marL="0" indent="0">
              <a:buNone/>
            </a:pPr>
            <a:r>
              <a:rPr lang="en-US" sz="3200" b="1" dirty="0">
                <a:solidFill>
                  <a:srgbClr val="0F2B5C"/>
                </a:solidFill>
                <a:latin typeface="Cambria" pitchFamily="34" charset="0"/>
                <a:ea typeface="Cambria" pitchFamily="34" charset="-122"/>
                <a:cs typeface="Cambria" pitchFamily="34" charset="-120"/>
              </a:rPr>
              <a:t>Authentication &amp; authorization flow</a:t>
            </a:r>
            <a:endParaRPr lang="en-US" sz="3200" dirty="0"/>
          </a:p>
        </p:txBody>
      </p:sp>
      <p:pic>
        <p:nvPicPr>
          <p:cNvPr id="4" name="Image 0" descr="./diagrams/authentication_1.png"/>
          <p:cNvPicPr>
            <a:picLocks noChangeAspect="1"/>
          </p:cNvPicPr>
          <p:nvPr/>
        </p:nvPicPr>
        <p:blipFill>
          <a:blip r:embed="rId3"/>
          <a:srcRect/>
          <a:stretch/>
        </p:blipFill>
        <p:spPr>
          <a:xfrm>
            <a:off x="1066800" y="3335525"/>
            <a:ext cx="10058400" cy="1311663"/>
          </a:xfrm>
          <a:prstGeom prst="rect">
            <a:avLst/>
          </a:prstGeom>
        </p:spPr>
      </p:pic>
      <p:sp>
        <p:nvSpPr>
          <p:cNvPr id="5" name="Text 2"/>
          <p:cNvSpPr/>
          <p:nvPr/>
        </p:nvSpPr>
        <p:spPr>
          <a:xfrm>
            <a:off x="548640" y="6446520"/>
            <a:ext cx="5486400" cy="274320"/>
          </a:xfrm>
          <a:prstGeom prst="rect">
            <a:avLst/>
          </a:prstGeom>
          <a:noFill/>
          <a:ln/>
        </p:spPr>
        <p:txBody>
          <a:bodyPr wrap="square" rtlCol="0" anchor="ctr"/>
          <a:lstStyle/>
          <a:p>
            <a:pPr marL="0" indent="0">
              <a:buNone/>
            </a:pPr>
            <a:r>
              <a:rPr lang="en-US" sz="900" dirty="0">
                <a:solidFill>
                  <a:srgbClr val="94A3B8"/>
                </a:solidFill>
                <a:latin typeface="Calibri" pitchFamily="34" charset="0"/>
                <a:ea typeface="Calibri" pitchFamily="34" charset="-122"/>
                <a:cs typeface="Calibri" pitchFamily="34" charset="-120"/>
              </a:rPr>
              <a:t>Performance Management System · v1.0.0</a:t>
            </a:r>
            <a:endParaRPr lang="en-US" sz="900" dirty="0"/>
          </a:p>
        </p:txBody>
      </p:sp>
      <p:sp>
        <p:nvSpPr>
          <p:cNvPr id="6" name="Text 3"/>
          <p:cNvSpPr/>
          <p:nvPr/>
        </p:nvSpPr>
        <p:spPr>
          <a:xfrm>
            <a:off x="11460175" y="6446520"/>
            <a:ext cx="457200" cy="274320"/>
          </a:xfrm>
          <a:prstGeom prst="rect">
            <a:avLst/>
          </a:prstGeom>
          <a:noFill/>
          <a:ln/>
        </p:spPr>
        <p:txBody>
          <a:bodyPr wrap="square" rtlCol="0" anchor="ctr"/>
          <a:lstStyle/>
          <a:p>
            <a:pPr marL="0" indent="0" algn="r">
              <a:buNone/>
            </a:pPr>
            <a:r>
              <a:rPr lang="en-US" sz="1000" dirty="0">
                <a:solidFill>
                  <a:srgbClr val="94A3B8"/>
                </a:solidFill>
                <a:latin typeface="Calibri" pitchFamily="34" charset="0"/>
                <a:ea typeface="Calibri" pitchFamily="34" charset="-122"/>
                <a:cs typeface="Calibri" pitchFamily="34" charset="-120"/>
              </a:rPr>
              <a:t>18</a:t>
            </a:r>
            <a:endParaRPr lang="en-US" sz="10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1F42"/>
        </a:solidFill>
        <a:effectLst/>
      </p:bgPr>
    </p:bg>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rtlCol="0" anchor="ctr"/>
          <a:lstStyle/>
          <a:p>
            <a:pPr marL="0" indent="0">
              <a:buNone/>
            </a:pPr>
            <a:r>
              <a:rPr lang="en-US" sz="1200" b="1" kern="0" spc="200" dirty="0">
                <a:solidFill>
                  <a:srgbClr val="CADCFC"/>
                </a:solidFill>
                <a:latin typeface="Calibri" pitchFamily="34" charset="0"/>
                <a:ea typeface="Calibri" pitchFamily="34" charset="-122"/>
                <a:cs typeface="Calibri" pitchFamily="34" charset="-120"/>
              </a:rPr>
              <a:t>SECURITY</a:t>
            </a:r>
            <a:endParaRPr lang="en-US" sz="1200" dirty="0"/>
          </a:p>
        </p:txBody>
      </p:sp>
      <p:sp>
        <p:nvSpPr>
          <p:cNvPr id="3" name="Text 1"/>
          <p:cNvSpPr/>
          <p:nvPr/>
        </p:nvSpPr>
        <p:spPr>
          <a:xfrm>
            <a:off x="548640" y="713232"/>
            <a:ext cx="10515600" cy="822960"/>
          </a:xfrm>
          <a:prstGeom prst="rect">
            <a:avLst/>
          </a:prstGeom>
          <a:noFill/>
          <a:ln/>
        </p:spPr>
        <p:txBody>
          <a:bodyPr wrap="square"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Defense in depth</a:t>
            </a:r>
            <a:endParaRPr lang="en-US" sz="3200" dirty="0"/>
          </a:p>
        </p:txBody>
      </p:sp>
      <p:sp>
        <p:nvSpPr>
          <p:cNvPr id="4" name="Shape 2"/>
          <p:cNvSpPr/>
          <p:nvPr/>
        </p:nvSpPr>
        <p:spPr>
          <a:xfrm>
            <a:off x="731520" y="1938528"/>
            <a:ext cx="128016" cy="128016"/>
          </a:xfrm>
          <a:prstGeom prst="ellipse">
            <a:avLst/>
          </a:prstGeom>
          <a:solidFill>
            <a:srgbClr val="2F6FED"/>
          </a:solidFill>
          <a:ln/>
        </p:spPr>
        <p:txBody>
          <a:bodyPr/>
          <a:lstStyle/>
          <a:p>
            <a:endParaRPr lang="en-KW"/>
          </a:p>
        </p:txBody>
      </p:sp>
      <p:sp>
        <p:nvSpPr>
          <p:cNvPr id="5" name="Text 3"/>
          <p:cNvSpPr/>
          <p:nvPr/>
        </p:nvSpPr>
        <p:spPr>
          <a:xfrm>
            <a:off x="1051560" y="1691640"/>
            <a:ext cx="5029200" cy="868680"/>
          </a:xfrm>
          <a:prstGeom prst="rect">
            <a:avLst/>
          </a:prstGeom>
          <a:noFill/>
          <a:ln/>
        </p:spPr>
        <p:txBody>
          <a:bodyPr wrap="square" rtlCol="0" anchor="t"/>
          <a:lstStyle/>
          <a:p>
            <a:pPr marL="0" indent="0">
              <a:buNone/>
            </a:pPr>
            <a:r>
              <a:rPr lang="en-US" sz="1300" dirty="0">
                <a:solidFill>
                  <a:srgbClr val="CADCFC"/>
                </a:solidFill>
                <a:latin typeface="Calibri" pitchFamily="34" charset="0"/>
                <a:ea typeface="Calibri" pitchFamily="34" charset="-122"/>
                <a:cs typeface="Calibri" pitchFamily="34" charset="-120"/>
              </a:rPr>
              <a:t>Account lockout applies uniformly — including administrator accounts</a:t>
            </a:r>
            <a:endParaRPr lang="en-US" sz="1300" dirty="0"/>
          </a:p>
        </p:txBody>
      </p:sp>
      <p:sp>
        <p:nvSpPr>
          <p:cNvPr id="6" name="Shape 4"/>
          <p:cNvSpPr/>
          <p:nvPr/>
        </p:nvSpPr>
        <p:spPr>
          <a:xfrm>
            <a:off x="731520" y="2990088"/>
            <a:ext cx="128016" cy="128016"/>
          </a:xfrm>
          <a:prstGeom prst="ellipse">
            <a:avLst/>
          </a:prstGeom>
          <a:solidFill>
            <a:srgbClr val="2F6FED"/>
          </a:solidFill>
          <a:ln/>
        </p:spPr>
        <p:txBody>
          <a:bodyPr/>
          <a:lstStyle/>
          <a:p>
            <a:endParaRPr lang="en-KW"/>
          </a:p>
        </p:txBody>
      </p:sp>
      <p:sp>
        <p:nvSpPr>
          <p:cNvPr id="7" name="Text 5"/>
          <p:cNvSpPr/>
          <p:nvPr/>
        </p:nvSpPr>
        <p:spPr>
          <a:xfrm>
            <a:off x="1051560" y="2743200"/>
            <a:ext cx="5029200" cy="868680"/>
          </a:xfrm>
          <a:prstGeom prst="rect">
            <a:avLst/>
          </a:prstGeom>
          <a:noFill/>
          <a:ln/>
        </p:spPr>
        <p:txBody>
          <a:bodyPr wrap="square" rtlCol="0" anchor="t"/>
          <a:lstStyle/>
          <a:p>
            <a:pPr marL="0" indent="0">
              <a:buNone/>
            </a:pPr>
            <a:r>
              <a:rPr lang="en-US" sz="1300" dirty="0">
                <a:solidFill>
                  <a:srgbClr val="CADCFC"/>
                </a:solidFill>
                <a:latin typeface="Calibri" pitchFamily="34" charset="0"/>
                <a:ea typeface="Calibri" pitchFamily="34" charset="-122"/>
                <a:cs typeface="Calibri" pitchFamily="34" charset="-120"/>
              </a:rPr>
              <a:t>Generic error messages prevent username enumeration</a:t>
            </a:r>
            <a:endParaRPr lang="en-US" sz="1300" dirty="0"/>
          </a:p>
        </p:txBody>
      </p:sp>
      <p:sp>
        <p:nvSpPr>
          <p:cNvPr id="8" name="Shape 6"/>
          <p:cNvSpPr/>
          <p:nvPr/>
        </p:nvSpPr>
        <p:spPr>
          <a:xfrm>
            <a:off x="731520" y="4041648"/>
            <a:ext cx="128016" cy="128016"/>
          </a:xfrm>
          <a:prstGeom prst="ellipse">
            <a:avLst/>
          </a:prstGeom>
          <a:solidFill>
            <a:srgbClr val="2F6FED"/>
          </a:solidFill>
          <a:ln/>
        </p:spPr>
        <p:txBody>
          <a:bodyPr/>
          <a:lstStyle/>
          <a:p>
            <a:endParaRPr lang="en-KW"/>
          </a:p>
        </p:txBody>
      </p:sp>
      <p:sp>
        <p:nvSpPr>
          <p:cNvPr id="9" name="Text 7"/>
          <p:cNvSpPr/>
          <p:nvPr/>
        </p:nvSpPr>
        <p:spPr>
          <a:xfrm>
            <a:off x="1051560" y="3794760"/>
            <a:ext cx="5029200" cy="868680"/>
          </a:xfrm>
          <a:prstGeom prst="rect">
            <a:avLst/>
          </a:prstGeom>
          <a:noFill/>
          <a:ln/>
        </p:spPr>
        <p:txBody>
          <a:bodyPr wrap="square" rtlCol="0" anchor="t"/>
          <a:lstStyle/>
          <a:p>
            <a:pPr marL="0" indent="0">
              <a:buNone/>
            </a:pPr>
            <a:r>
              <a:rPr lang="en-US" sz="1300" dirty="0">
                <a:solidFill>
                  <a:srgbClr val="CADCFC"/>
                </a:solidFill>
                <a:latin typeface="Calibri" pitchFamily="34" charset="0"/>
                <a:ea typeface="Calibri" pitchFamily="34" charset="-122"/>
                <a:cs typeface="Calibri" pitchFamily="34" charset="-120"/>
              </a:rPr>
              <a:t>HTTPS/HSTS + Secure/SameSite cookies in Production</a:t>
            </a:r>
            <a:endParaRPr lang="en-US" sz="1300" dirty="0"/>
          </a:p>
        </p:txBody>
      </p:sp>
      <p:sp>
        <p:nvSpPr>
          <p:cNvPr id="10" name="Shape 8"/>
          <p:cNvSpPr/>
          <p:nvPr/>
        </p:nvSpPr>
        <p:spPr>
          <a:xfrm>
            <a:off x="731520" y="5093208"/>
            <a:ext cx="128016" cy="128016"/>
          </a:xfrm>
          <a:prstGeom prst="ellipse">
            <a:avLst/>
          </a:prstGeom>
          <a:solidFill>
            <a:srgbClr val="2F6FED"/>
          </a:solidFill>
          <a:ln/>
        </p:spPr>
        <p:txBody>
          <a:bodyPr/>
          <a:lstStyle/>
          <a:p>
            <a:endParaRPr lang="en-KW"/>
          </a:p>
        </p:txBody>
      </p:sp>
      <p:sp>
        <p:nvSpPr>
          <p:cNvPr id="11" name="Text 9"/>
          <p:cNvSpPr/>
          <p:nvPr/>
        </p:nvSpPr>
        <p:spPr>
          <a:xfrm>
            <a:off x="1051560" y="4846320"/>
            <a:ext cx="5029200" cy="868680"/>
          </a:xfrm>
          <a:prstGeom prst="rect">
            <a:avLst/>
          </a:prstGeom>
          <a:noFill/>
          <a:ln/>
        </p:spPr>
        <p:txBody>
          <a:bodyPr wrap="square" rtlCol="0" anchor="t"/>
          <a:lstStyle/>
          <a:p>
            <a:pPr marL="0" indent="0">
              <a:buNone/>
            </a:pPr>
            <a:r>
              <a:rPr lang="en-US" sz="1300" dirty="0">
                <a:solidFill>
                  <a:srgbClr val="CADCFC"/>
                </a:solidFill>
                <a:latin typeface="Calibri" pitchFamily="34" charset="0"/>
                <a:ea typeface="Calibri" pitchFamily="34" charset="-122"/>
                <a:cs typeface="Calibri" pitchFamily="34" charset="-120"/>
              </a:rPr>
              <a:t>Security response headers (CSP, X-Frame-Options, Referrer-Policy)</a:t>
            </a:r>
            <a:endParaRPr lang="en-US" sz="1300" dirty="0"/>
          </a:p>
        </p:txBody>
      </p:sp>
      <p:sp>
        <p:nvSpPr>
          <p:cNvPr id="12" name="Shape 10"/>
          <p:cNvSpPr/>
          <p:nvPr/>
        </p:nvSpPr>
        <p:spPr>
          <a:xfrm>
            <a:off x="6217920" y="1938528"/>
            <a:ext cx="128016" cy="128016"/>
          </a:xfrm>
          <a:prstGeom prst="ellipse">
            <a:avLst/>
          </a:prstGeom>
          <a:solidFill>
            <a:srgbClr val="2F6FED"/>
          </a:solidFill>
          <a:ln/>
        </p:spPr>
        <p:txBody>
          <a:bodyPr/>
          <a:lstStyle/>
          <a:p>
            <a:endParaRPr lang="en-KW"/>
          </a:p>
        </p:txBody>
      </p:sp>
      <p:sp>
        <p:nvSpPr>
          <p:cNvPr id="13" name="Text 11"/>
          <p:cNvSpPr/>
          <p:nvPr/>
        </p:nvSpPr>
        <p:spPr>
          <a:xfrm>
            <a:off x="6537960" y="1691640"/>
            <a:ext cx="5029200" cy="868680"/>
          </a:xfrm>
          <a:prstGeom prst="rect">
            <a:avLst/>
          </a:prstGeom>
          <a:noFill/>
          <a:ln/>
        </p:spPr>
        <p:txBody>
          <a:bodyPr wrap="square" rtlCol="0" anchor="t"/>
          <a:lstStyle/>
          <a:p>
            <a:pPr marL="0" indent="0">
              <a:buNone/>
            </a:pPr>
            <a:r>
              <a:rPr lang="en-US" sz="1300" dirty="0">
                <a:solidFill>
                  <a:srgbClr val="CADCFC"/>
                </a:solidFill>
                <a:latin typeface="Calibri" pitchFamily="34" charset="0"/>
                <a:ea typeface="Calibri" pitchFamily="34" charset="-122"/>
                <a:cs typeface="Calibri" pitchFamily="34" charset="-120"/>
              </a:rPr>
              <a:t>SMTP &amp; Login-As passwords encrypted at rest (Data Protection)</a:t>
            </a:r>
            <a:endParaRPr lang="en-US" sz="1300" dirty="0"/>
          </a:p>
        </p:txBody>
      </p:sp>
      <p:sp>
        <p:nvSpPr>
          <p:cNvPr id="14" name="Shape 12"/>
          <p:cNvSpPr/>
          <p:nvPr/>
        </p:nvSpPr>
        <p:spPr>
          <a:xfrm>
            <a:off x="6217920" y="2990088"/>
            <a:ext cx="128016" cy="128016"/>
          </a:xfrm>
          <a:prstGeom prst="ellipse">
            <a:avLst/>
          </a:prstGeom>
          <a:solidFill>
            <a:srgbClr val="2F6FED"/>
          </a:solidFill>
          <a:ln/>
        </p:spPr>
        <p:txBody>
          <a:bodyPr/>
          <a:lstStyle/>
          <a:p>
            <a:endParaRPr lang="en-KW"/>
          </a:p>
        </p:txBody>
      </p:sp>
      <p:sp>
        <p:nvSpPr>
          <p:cNvPr id="15" name="Text 13"/>
          <p:cNvSpPr/>
          <p:nvPr/>
        </p:nvSpPr>
        <p:spPr>
          <a:xfrm>
            <a:off x="6537960" y="2743200"/>
            <a:ext cx="5029200" cy="868680"/>
          </a:xfrm>
          <a:prstGeom prst="rect">
            <a:avLst/>
          </a:prstGeom>
          <a:noFill/>
          <a:ln/>
        </p:spPr>
        <p:txBody>
          <a:bodyPr wrap="square" rtlCol="0" anchor="t"/>
          <a:lstStyle/>
          <a:p>
            <a:pPr marL="0" indent="0">
              <a:buNone/>
            </a:pPr>
            <a:r>
              <a:rPr lang="en-US" sz="1300" dirty="0">
                <a:solidFill>
                  <a:srgbClr val="CADCFC"/>
                </a:solidFill>
                <a:latin typeface="Calibri" pitchFamily="34" charset="0"/>
                <a:ea typeface="Calibri" pitchFamily="34" charset="-122"/>
                <a:cs typeface="Calibri" pitchFamily="34" charset="-120"/>
              </a:rPr>
              <a:t>Boot guard refuses to start with any unchanged default credential</a:t>
            </a:r>
            <a:endParaRPr lang="en-US" sz="1300" dirty="0"/>
          </a:p>
        </p:txBody>
      </p:sp>
      <p:sp>
        <p:nvSpPr>
          <p:cNvPr id="16" name="Shape 14"/>
          <p:cNvSpPr/>
          <p:nvPr/>
        </p:nvSpPr>
        <p:spPr>
          <a:xfrm>
            <a:off x="6217920" y="4041648"/>
            <a:ext cx="128016" cy="128016"/>
          </a:xfrm>
          <a:prstGeom prst="ellipse">
            <a:avLst/>
          </a:prstGeom>
          <a:solidFill>
            <a:srgbClr val="2F6FED"/>
          </a:solidFill>
          <a:ln/>
        </p:spPr>
        <p:txBody>
          <a:bodyPr/>
          <a:lstStyle/>
          <a:p>
            <a:endParaRPr lang="en-KW"/>
          </a:p>
        </p:txBody>
      </p:sp>
      <p:sp>
        <p:nvSpPr>
          <p:cNvPr id="17" name="Text 15"/>
          <p:cNvSpPr/>
          <p:nvPr/>
        </p:nvSpPr>
        <p:spPr>
          <a:xfrm>
            <a:off x="6537960" y="3794760"/>
            <a:ext cx="5029200" cy="868680"/>
          </a:xfrm>
          <a:prstGeom prst="rect">
            <a:avLst/>
          </a:prstGeom>
          <a:noFill/>
          <a:ln/>
        </p:spPr>
        <p:txBody>
          <a:bodyPr wrap="square" rtlCol="0" anchor="t"/>
          <a:lstStyle/>
          <a:p>
            <a:pPr marL="0" indent="0">
              <a:buNone/>
            </a:pPr>
            <a:r>
              <a:rPr lang="en-US" sz="1300" dirty="0">
                <a:solidFill>
                  <a:srgbClr val="CADCFC"/>
                </a:solidFill>
                <a:latin typeface="Calibri" pitchFamily="34" charset="0"/>
                <a:ea typeface="Calibri" pitchFamily="34" charset="-122"/>
                <a:cs typeface="Calibri" pitchFamily="34" charset="-120"/>
              </a:rPr>
              <a:t>Append-only audit trail — including the audit-toggle event itself</a:t>
            </a:r>
            <a:endParaRPr lang="en-US" sz="1300" dirty="0"/>
          </a:p>
        </p:txBody>
      </p:sp>
      <p:sp>
        <p:nvSpPr>
          <p:cNvPr id="18" name="Shape 16"/>
          <p:cNvSpPr/>
          <p:nvPr/>
        </p:nvSpPr>
        <p:spPr>
          <a:xfrm>
            <a:off x="6217920" y="5093208"/>
            <a:ext cx="128016" cy="128016"/>
          </a:xfrm>
          <a:prstGeom prst="ellipse">
            <a:avLst/>
          </a:prstGeom>
          <a:solidFill>
            <a:srgbClr val="2F6FED"/>
          </a:solidFill>
          <a:ln/>
        </p:spPr>
        <p:txBody>
          <a:bodyPr/>
          <a:lstStyle/>
          <a:p>
            <a:endParaRPr lang="en-KW"/>
          </a:p>
        </p:txBody>
      </p:sp>
      <p:sp>
        <p:nvSpPr>
          <p:cNvPr id="19" name="Text 17"/>
          <p:cNvSpPr/>
          <p:nvPr/>
        </p:nvSpPr>
        <p:spPr>
          <a:xfrm>
            <a:off x="6537960" y="4846320"/>
            <a:ext cx="5029200" cy="868680"/>
          </a:xfrm>
          <a:prstGeom prst="rect">
            <a:avLst/>
          </a:prstGeom>
          <a:noFill/>
          <a:ln/>
        </p:spPr>
        <p:txBody>
          <a:bodyPr wrap="square" rtlCol="0" anchor="t"/>
          <a:lstStyle/>
          <a:p>
            <a:pPr marL="0" indent="0">
              <a:buNone/>
            </a:pPr>
            <a:r>
              <a:rPr lang="en-US" sz="1300" dirty="0">
                <a:solidFill>
                  <a:srgbClr val="CADCFC"/>
                </a:solidFill>
                <a:latin typeface="Calibri" pitchFamily="34" charset="0"/>
                <a:ea typeface="Calibri" pitchFamily="34" charset="-122"/>
                <a:cs typeface="Calibri" pitchFamily="34" charset="-120"/>
              </a:rPr>
              <a:t>Segregated "Login As" impersonation, fully logged, never privilege-escalating</a:t>
            </a:r>
            <a:endParaRPr lang="en-US" sz="1300" dirty="0"/>
          </a:p>
        </p:txBody>
      </p:sp>
      <p:sp>
        <p:nvSpPr>
          <p:cNvPr id="20" name="Text 18"/>
          <p:cNvSpPr/>
          <p:nvPr/>
        </p:nvSpPr>
        <p:spPr>
          <a:xfrm>
            <a:off x="548640" y="6446520"/>
            <a:ext cx="5486400" cy="274320"/>
          </a:xfrm>
          <a:prstGeom prst="rect">
            <a:avLst/>
          </a:prstGeom>
          <a:noFill/>
          <a:ln/>
        </p:spPr>
        <p:txBody>
          <a:bodyPr wrap="square" rtlCol="0" anchor="ctr"/>
          <a:lstStyle/>
          <a:p>
            <a:pPr marL="0" indent="0">
              <a:buNone/>
            </a:pPr>
            <a:r>
              <a:rPr lang="en-US" sz="900" dirty="0">
                <a:solidFill>
                  <a:srgbClr val="94A3B8"/>
                </a:solidFill>
                <a:latin typeface="Calibri" pitchFamily="34" charset="0"/>
                <a:ea typeface="Calibri" pitchFamily="34" charset="-122"/>
                <a:cs typeface="Calibri" pitchFamily="34" charset="-120"/>
              </a:rPr>
              <a:t>Performance Management System · v1.0.0</a:t>
            </a:r>
            <a:endParaRPr lang="en-US" sz="900" dirty="0"/>
          </a:p>
        </p:txBody>
      </p:sp>
      <p:sp>
        <p:nvSpPr>
          <p:cNvPr id="21" name="Text 19"/>
          <p:cNvSpPr/>
          <p:nvPr/>
        </p:nvSpPr>
        <p:spPr>
          <a:xfrm>
            <a:off x="11460175" y="6446520"/>
            <a:ext cx="457200" cy="274320"/>
          </a:xfrm>
          <a:prstGeom prst="rect">
            <a:avLst/>
          </a:prstGeom>
          <a:noFill/>
          <a:ln/>
        </p:spPr>
        <p:txBody>
          <a:bodyPr wrap="square" rtlCol="0" anchor="ctr"/>
          <a:lstStyle/>
          <a:p>
            <a:pPr marL="0" indent="0" algn="r">
              <a:buNone/>
            </a:pPr>
            <a:r>
              <a:rPr lang="en-US" sz="1000" dirty="0">
                <a:solidFill>
                  <a:srgbClr val="94A3B8"/>
                </a:solidFill>
                <a:latin typeface="Calibri" pitchFamily="34" charset="0"/>
                <a:ea typeface="Calibri" pitchFamily="34" charset="-122"/>
                <a:cs typeface="Calibri" pitchFamily="34" charset="-120"/>
              </a:rPr>
              <a:t>19</a:t>
            </a:r>
            <a:endParaRPr lang="en-US" sz="1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rtlCol="0" anchor="ctr"/>
          <a:lstStyle/>
          <a:p>
            <a:pPr marL="0" indent="0">
              <a:buNone/>
            </a:pPr>
            <a:r>
              <a:rPr lang="en-US" sz="1200" b="1" kern="0" spc="200" dirty="0">
                <a:solidFill>
                  <a:srgbClr val="2F6FED"/>
                </a:solidFill>
                <a:latin typeface="Calibri" pitchFamily="34" charset="0"/>
                <a:ea typeface="Calibri" pitchFamily="34" charset="-122"/>
                <a:cs typeface="Calibri" pitchFamily="34" charset="-120"/>
              </a:rPr>
              <a:t>SECURITY</a:t>
            </a:r>
            <a:endParaRPr lang="en-US" sz="1200" dirty="0"/>
          </a:p>
        </p:txBody>
      </p:sp>
      <p:sp>
        <p:nvSpPr>
          <p:cNvPr id="3" name="Text 1"/>
          <p:cNvSpPr/>
          <p:nvPr/>
        </p:nvSpPr>
        <p:spPr>
          <a:xfrm>
            <a:off x="548640" y="713232"/>
            <a:ext cx="10515600" cy="822960"/>
          </a:xfrm>
          <a:prstGeom prst="rect">
            <a:avLst/>
          </a:prstGeom>
          <a:noFill/>
          <a:ln/>
        </p:spPr>
        <p:txBody>
          <a:bodyPr wrap="square" rtlCol="0" anchor="ctr"/>
          <a:lstStyle/>
          <a:p>
            <a:pPr marL="0" indent="0">
              <a:buNone/>
            </a:pPr>
            <a:r>
              <a:rPr lang="en-US" sz="3200" b="1" dirty="0">
                <a:solidFill>
                  <a:srgbClr val="0F2B5C"/>
                </a:solidFill>
                <a:latin typeface="Cambria" pitchFamily="34" charset="0"/>
                <a:ea typeface="Cambria" pitchFamily="34" charset="-122"/>
                <a:cs typeface="Cambria" pitchFamily="34" charset="-120"/>
              </a:rPr>
              <a:t>Every action, accounted for</a:t>
            </a:r>
            <a:endParaRPr lang="en-US" sz="3200" dirty="0"/>
          </a:p>
        </p:txBody>
      </p:sp>
      <p:pic>
        <p:nvPicPr>
          <p:cNvPr id="4" name="Image 0" descr="./screenshots/20_login_as.png"/>
          <p:cNvPicPr>
            <a:picLocks noChangeAspect="1"/>
          </p:cNvPicPr>
          <p:nvPr/>
        </p:nvPicPr>
        <p:blipFill>
          <a:blip r:embed="rId5"/>
          <a:srcRect/>
          <a:stretch/>
        </p:blipFill>
        <p:spPr>
          <a:xfrm>
            <a:off x="457200" y="2103120"/>
            <a:ext cx="5577840" cy="3137306"/>
          </a:xfrm>
          <a:prstGeom prst="rect">
            <a:avLst/>
          </a:prstGeom>
        </p:spPr>
      </p:pic>
      <p:sp>
        <p:nvSpPr>
          <p:cNvPr id="5" name="Text 2"/>
          <p:cNvSpPr/>
          <p:nvPr/>
        </p:nvSpPr>
        <p:spPr>
          <a:xfrm>
            <a:off x="6309360" y="2103120"/>
            <a:ext cx="5394960" cy="3840480"/>
          </a:xfrm>
          <a:prstGeom prst="rect">
            <a:avLst/>
          </a:prstGeom>
          <a:noFill/>
          <a:ln/>
        </p:spPr>
        <p:txBody>
          <a:bodyPr wrap="square" rtlCol="0" anchor="t"/>
          <a:lstStyle/>
          <a:p>
            <a:pPr marL="0" indent="0">
              <a:lnSpc>
                <a:spcPct val="140000"/>
              </a:lnSpc>
              <a:buNone/>
            </a:pPr>
            <a:r>
              <a:rPr lang="en-US" sz="1500" b="1" dirty="0">
                <a:solidFill>
                  <a:srgbClr val="0F2B5C"/>
                </a:solidFill>
                <a:latin typeface="Calibri" pitchFamily="34" charset="0"/>
                <a:ea typeface="Calibri" pitchFamily="34" charset="-122"/>
                <a:cs typeface="Calibri" pitchFamily="34" charset="-120"/>
              </a:rPr>
              <a:t>Two independent, append-only records:
</a:t>
            </a:r>
            <a:r>
              <a:rPr lang="en-US" sz="1400" b="1" dirty="0">
                <a:solidFill>
                  <a:srgbClr val="0F2B5C"/>
                </a:solidFill>
                <a:latin typeface="Calibri" pitchFamily="34" charset="0"/>
                <a:ea typeface="Calibri" pitchFamily="34" charset="-122"/>
                <a:cs typeface="Calibri" pitchFamily="34" charset="-120"/>
              </a:rPr>
              <a:t>Audit Log — </a:t>
            </a:r>
            <a:r>
              <a:rPr lang="en-US" sz="1400" dirty="0">
                <a:solidFill>
                  <a:srgbClr val="475569"/>
                </a:solidFill>
                <a:latin typeface="Calibri" pitchFamily="34" charset="0"/>
                <a:ea typeface="Calibri" pitchFamily="34" charset="-122"/>
                <a:cs typeface="Calibri" pitchFamily="34" charset="-120"/>
              </a:rPr>
              <a:t>login attempts, Workflow Administration overrides, settings changes, user management, department changes.
</a:t>
            </a:r>
            <a:r>
              <a:rPr lang="en-US" sz="1400" b="1" dirty="0">
                <a:solidFill>
                  <a:srgbClr val="0F2B5C"/>
                </a:solidFill>
                <a:latin typeface="Calibri" pitchFamily="34" charset="0"/>
                <a:ea typeface="Calibri" pitchFamily="34" charset="-122"/>
                <a:cs typeface="Calibri" pitchFamily="34" charset="-120"/>
              </a:rPr>
              <a:t>Impersonation Log — </a:t>
            </a:r>
            <a:r>
              <a:rPr lang="en-US" sz="1400" dirty="0">
                <a:solidFill>
                  <a:srgbClr val="475569"/>
                </a:solidFill>
                <a:latin typeface="Calibri" pitchFamily="34" charset="0"/>
                <a:ea typeface="Calibri" pitchFamily="34" charset="-122"/>
                <a:cs typeface="Calibri" pitchFamily="34" charset="-120"/>
              </a:rPr>
              <a:t>every "Login As" session: who, whom, when, IP — independent of the general audit toggle.</a:t>
            </a:r>
            <a:endParaRPr lang="en-US" sz="1400" dirty="0"/>
          </a:p>
        </p:txBody>
      </p:sp>
      <p:sp>
        <p:nvSpPr>
          <p:cNvPr id="6" name="Text 3"/>
          <p:cNvSpPr/>
          <p:nvPr/>
        </p:nvSpPr>
        <p:spPr>
          <a:xfrm>
            <a:off x="548640" y="6446520"/>
            <a:ext cx="5486400" cy="274320"/>
          </a:xfrm>
          <a:prstGeom prst="rect">
            <a:avLst/>
          </a:prstGeom>
          <a:noFill/>
          <a:ln/>
        </p:spPr>
        <p:txBody>
          <a:bodyPr wrap="square" rtlCol="0" anchor="ctr"/>
          <a:lstStyle/>
          <a:p>
            <a:pPr marL="0" indent="0">
              <a:buNone/>
            </a:pPr>
            <a:r>
              <a:rPr lang="en-US" sz="900" dirty="0">
                <a:solidFill>
                  <a:srgbClr val="94A3B8"/>
                </a:solidFill>
                <a:latin typeface="Calibri" pitchFamily="34" charset="0"/>
                <a:ea typeface="Calibri" pitchFamily="34" charset="-122"/>
                <a:cs typeface="Calibri" pitchFamily="34" charset="-120"/>
              </a:rPr>
              <a:t>Performance Management System · v1.0.0</a:t>
            </a:r>
            <a:endParaRPr lang="en-US" sz="900" dirty="0"/>
          </a:p>
        </p:txBody>
      </p:sp>
      <p:sp>
        <p:nvSpPr>
          <p:cNvPr id="7" name="Text 4"/>
          <p:cNvSpPr/>
          <p:nvPr/>
        </p:nvSpPr>
        <p:spPr>
          <a:xfrm>
            <a:off x="11460175" y="6446520"/>
            <a:ext cx="457200" cy="274320"/>
          </a:xfrm>
          <a:prstGeom prst="rect">
            <a:avLst/>
          </a:prstGeom>
          <a:noFill/>
          <a:ln/>
        </p:spPr>
        <p:txBody>
          <a:bodyPr wrap="square" rtlCol="0" anchor="ctr"/>
          <a:lstStyle/>
          <a:p>
            <a:pPr marL="0" indent="0" algn="r">
              <a:buNone/>
            </a:pPr>
            <a:r>
              <a:rPr lang="en-US" sz="1000" dirty="0">
                <a:solidFill>
                  <a:srgbClr val="94A3B8"/>
                </a:solidFill>
                <a:latin typeface="Calibri" pitchFamily="34" charset="0"/>
                <a:ea typeface="Calibri" pitchFamily="34" charset="-122"/>
                <a:cs typeface="Calibri" pitchFamily="34" charset="-120"/>
              </a:rPr>
              <a:t>20</a:t>
            </a:r>
            <a:endParaRPr lang="en-US" sz="10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rtlCol="0" anchor="ctr"/>
          <a:lstStyle/>
          <a:p>
            <a:pPr marL="0" indent="0">
              <a:buNone/>
            </a:pPr>
            <a:r>
              <a:rPr lang="en-US" sz="1200" b="1" kern="0" spc="200" dirty="0">
                <a:solidFill>
                  <a:srgbClr val="2F6FED"/>
                </a:solidFill>
                <a:latin typeface="Calibri" pitchFamily="34" charset="0"/>
                <a:ea typeface="Calibri" pitchFamily="34" charset="-122"/>
                <a:cs typeface="Calibri" pitchFamily="34" charset="-120"/>
              </a:rPr>
              <a:t>QUALITY</a:t>
            </a:r>
            <a:endParaRPr lang="en-US" sz="1200" dirty="0"/>
          </a:p>
        </p:txBody>
      </p:sp>
      <p:sp>
        <p:nvSpPr>
          <p:cNvPr id="3" name="Text 1"/>
          <p:cNvSpPr/>
          <p:nvPr/>
        </p:nvSpPr>
        <p:spPr>
          <a:xfrm>
            <a:off x="548640" y="713232"/>
            <a:ext cx="10515600" cy="822960"/>
          </a:xfrm>
          <a:prstGeom prst="rect">
            <a:avLst/>
          </a:prstGeom>
          <a:noFill/>
          <a:ln/>
        </p:spPr>
        <p:txBody>
          <a:bodyPr wrap="square" rtlCol="0" anchor="ctr"/>
          <a:lstStyle/>
          <a:p>
            <a:pPr marL="0" indent="0">
              <a:buNone/>
            </a:pPr>
            <a:r>
              <a:rPr lang="en-US" sz="3200" b="1" dirty="0">
                <a:solidFill>
                  <a:srgbClr val="0F2B5C"/>
                </a:solidFill>
                <a:latin typeface="Cambria" pitchFamily="34" charset="0"/>
                <a:ea typeface="Cambria" pitchFamily="34" charset="-122"/>
                <a:cs typeface="Cambria" pitchFamily="34" charset="-120"/>
              </a:rPr>
              <a:t>Testing</a:t>
            </a:r>
            <a:endParaRPr lang="en-US" sz="3200" dirty="0"/>
          </a:p>
        </p:txBody>
      </p:sp>
      <p:sp>
        <p:nvSpPr>
          <p:cNvPr id="4" name="Text 2"/>
          <p:cNvSpPr/>
          <p:nvPr/>
        </p:nvSpPr>
        <p:spPr>
          <a:xfrm>
            <a:off x="548640" y="1600200"/>
            <a:ext cx="10789920" cy="640080"/>
          </a:xfrm>
          <a:prstGeom prst="rect">
            <a:avLst/>
          </a:prstGeom>
          <a:noFill/>
          <a:ln/>
        </p:spPr>
        <p:txBody>
          <a:bodyPr wrap="square" rtlCol="0" anchor="ctr"/>
          <a:lstStyle/>
          <a:p>
            <a:pPr marL="0" indent="0">
              <a:buNone/>
            </a:pPr>
            <a:r>
              <a:rPr lang="en-US" sz="1400" dirty="0">
                <a:solidFill>
                  <a:srgbClr val="475569"/>
                </a:solidFill>
                <a:latin typeface="Calibri" pitchFamily="34" charset="0"/>
                <a:ea typeface="Calibri" pitchFamily="34" charset="-122"/>
                <a:cs typeface="Calibri" pitchFamily="34" charset="-120"/>
              </a:rPr>
              <a:t>An automated test suite exercises every business rule directly, independent of the web application or a live database — so regressions are caught before they ever reach production.</a:t>
            </a:r>
            <a:endParaRPr lang="en-US" sz="1400" dirty="0"/>
          </a:p>
        </p:txBody>
      </p:sp>
      <p:sp>
        <p:nvSpPr>
          <p:cNvPr id="5" name="Shape 3"/>
          <p:cNvSpPr/>
          <p:nvPr/>
        </p:nvSpPr>
        <p:spPr>
          <a:xfrm>
            <a:off x="548640" y="2514600"/>
            <a:ext cx="292608" cy="292608"/>
          </a:xfrm>
          <a:prstGeom prst="roundRect">
            <a:avLst>
              <a:gd name="adj" fmla="val 18750"/>
            </a:avLst>
          </a:prstGeom>
          <a:solidFill>
            <a:srgbClr val="2F6FED"/>
          </a:solidFill>
          <a:ln/>
        </p:spPr>
        <p:txBody>
          <a:bodyPr/>
          <a:lstStyle/>
          <a:p>
            <a:endParaRPr lang="en-KW"/>
          </a:p>
        </p:txBody>
      </p:sp>
      <p:sp>
        <p:nvSpPr>
          <p:cNvPr id="6" name="Text 4"/>
          <p:cNvSpPr/>
          <p:nvPr/>
        </p:nvSpPr>
        <p:spPr>
          <a:xfrm>
            <a:off x="548640" y="2514600"/>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t>
            </a:r>
            <a:endParaRPr lang="en-US" sz="1300" dirty="0"/>
          </a:p>
        </p:txBody>
      </p:sp>
      <p:sp>
        <p:nvSpPr>
          <p:cNvPr id="7" name="Text 5"/>
          <p:cNvSpPr/>
          <p:nvPr/>
        </p:nvSpPr>
        <p:spPr>
          <a:xfrm>
            <a:off x="1005840" y="2487168"/>
            <a:ext cx="9875520" cy="365760"/>
          </a:xfrm>
          <a:prstGeom prst="rect">
            <a:avLst/>
          </a:prstGeom>
          <a:noFill/>
          <a:ln/>
        </p:spPr>
        <p:txBody>
          <a:bodyPr wrap="square" rtlCol="0" anchor="ctr"/>
          <a:lstStyle/>
          <a:p>
            <a:pPr marL="0" indent="0">
              <a:buNone/>
            </a:pPr>
            <a:r>
              <a:rPr lang="en-US" sz="1350" dirty="0">
                <a:solidFill>
                  <a:srgbClr val="0F2B5C"/>
                </a:solidFill>
                <a:latin typeface="Calibri" pitchFamily="34" charset="0"/>
                <a:ea typeface="Calibri" pitchFamily="34" charset="-122"/>
                <a:cs typeface="Calibri" pitchFamily="34" charset="-120"/>
              </a:rPr>
              <a:t>Full workflow state machine — every transition, valid &amp; invalid source states</a:t>
            </a:r>
            <a:endParaRPr lang="en-US" sz="1350" dirty="0"/>
          </a:p>
        </p:txBody>
      </p:sp>
      <p:sp>
        <p:nvSpPr>
          <p:cNvPr id="8" name="Shape 6"/>
          <p:cNvSpPr/>
          <p:nvPr/>
        </p:nvSpPr>
        <p:spPr>
          <a:xfrm>
            <a:off x="548640" y="3136392"/>
            <a:ext cx="292608" cy="292608"/>
          </a:xfrm>
          <a:prstGeom prst="roundRect">
            <a:avLst>
              <a:gd name="adj" fmla="val 18750"/>
            </a:avLst>
          </a:prstGeom>
          <a:solidFill>
            <a:srgbClr val="2F6FED"/>
          </a:solidFill>
          <a:ln/>
        </p:spPr>
        <p:txBody>
          <a:bodyPr/>
          <a:lstStyle/>
          <a:p>
            <a:endParaRPr lang="en-KW"/>
          </a:p>
        </p:txBody>
      </p:sp>
      <p:sp>
        <p:nvSpPr>
          <p:cNvPr id="9" name="Text 7"/>
          <p:cNvSpPr/>
          <p:nvPr/>
        </p:nvSpPr>
        <p:spPr>
          <a:xfrm>
            <a:off x="548640" y="3136392"/>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t>
            </a:r>
            <a:endParaRPr lang="en-US" sz="1300" dirty="0"/>
          </a:p>
        </p:txBody>
      </p:sp>
      <p:sp>
        <p:nvSpPr>
          <p:cNvPr id="10" name="Text 8"/>
          <p:cNvSpPr/>
          <p:nvPr/>
        </p:nvSpPr>
        <p:spPr>
          <a:xfrm>
            <a:off x="1005840" y="3108960"/>
            <a:ext cx="9875520" cy="365760"/>
          </a:xfrm>
          <a:prstGeom prst="rect">
            <a:avLst/>
          </a:prstGeom>
          <a:noFill/>
          <a:ln/>
        </p:spPr>
        <p:txBody>
          <a:bodyPr wrap="square" rtlCol="0" anchor="ctr"/>
          <a:lstStyle/>
          <a:p>
            <a:pPr marL="0" indent="0">
              <a:buNone/>
            </a:pPr>
            <a:r>
              <a:rPr lang="en-US" sz="1350" dirty="0">
                <a:solidFill>
                  <a:srgbClr val="0F2B5C"/>
                </a:solidFill>
                <a:latin typeface="Calibri" pitchFamily="34" charset="0"/>
                <a:ea typeface="Calibri" pitchFamily="34" charset="-122"/>
                <a:cs typeface="Calibri" pitchFamily="34" charset="-120"/>
              </a:rPr>
              <a:t>All six Workflow Administration recovery actions</a:t>
            </a:r>
            <a:endParaRPr lang="en-US" sz="1350" dirty="0"/>
          </a:p>
        </p:txBody>
      </p:sp>
      <p:sp>
        <p:nvSpPr>
          <p:cNvPr id="11" name="Shape 9"/>
          <p:cNvSpPr/>
          <p:nvPr/>
        </p:nvSpPr>
        <p:spPr>
          <a:xfrm>
            <a:off x="548640" y="3758184"/>
            <a:ext cx="292608" cy="292608"/>
          </a:xfrm>
          <a:prstGeom prst="roundRect">
            <a:avLst>
              <a:gd name="adj" fmla="val 18750"/>
            </a:avLst>
          </a:prstGeom>
          <a:solidFill>
            <a:srgbClr val="2F6FED"/>
          </a:solidFill>
          <a:ln/>
        </p:spPr>
        <p:txBody>
          <a:bodyPr/>
          <a:lstStyle/>
          <a:p>
            <a:endParaRPr lang="en-KW"/>
          </a:p>
        </p:txBody>
      </p:sp>
      <p:sp>
        <p:nvSpPr>
          <p:cNvPr id="12" name="Text 10"/>
          <p:cNvSpPr/>
          <p:nvPr/>
        </p:nvSpPr>
        <p:spPr>
          <a:xfrm>
            <a:off x="548640" y="3758184"/>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t>
            </a:r>
            <a:endParaRPr lang="en-US" sz="1300" dirty="0"/>
          </a:p>
        </p:txBody>
      </p:sp>
      <p:sp>
        <p:nvSpPr>
          <p:cNvPr id="13" name="Text 11"/>
          <p:cNvSpPr/>
          <p:nvPr/>
        </p:nvSpPr>
        <p:spPr>
          <a:xfrm>
            <a:off x="1005840" y="3730752"/>
            <a:ext cx="9875520" cy="365760"/>
          </a:xfrm>
          <a:prstGeom prst="rect">
            <a:avLst/>
          </a:prstGeom>
          <a:noFill/>
          <a:ln/>
        </p:spPr>
        <p:txBody>
          <a:bodyPr wrap="square" rtlCol="0" anchor="ctr"/>
          <a:lstStyle/>
          <a:p>
            <a:pPr marL="0" indent="0">
              <a:buNone/>
            </a:pPr>
            <a:r>
              <a:rPr lang="en-US" sz="1350" dirty="0">
                <a:solidFill>
                  <a:srgbClr val="0F2B5C"/>
                </a:solidFill>
                <a:latin typeface="Calibri" pitchFamily="34" charset="0"/>
                <a:ea typeface="Calibri" pitchFamily="34" charset="-122"/>
                <a:cs typeface="Calibri" pitchFamily="34" charset="-120"/>
              </a:rPr>
              <a:t>Permission resolution — self, manager, HR admin, branch viewer, exceptions</a:t>
            </a:r>
            <a:endParaRPr lang="en-US" sz="1350" dirty="0"/>
          </a:p>
        </p:txBody>
      </p:sp>
      <p:sp>
        <p:nvSpPr>
          <p:cNvPr id="14" name="Shape 12"/>
          <p:cNvSpPr/>
          <p:nvPr/>
        </p:nvSpPr>
        <p:spPr>
          <a:xfrm>
            <a:off x="548640" y="4379976"/>
            <a:ext cx="292608" cy="292608"/>
          </a:xfrm>
          <a:prstGeom prst="roundRect">
            <a:avLst>
              <a:gd name="adj" fmla="val 18750"/>
            </a:avLst>
          </a:prstGeom>
          <a:solidFill>
            <a:srgbClr val="2F6FED"/>
          </a:solidFill>
          <a:ln/>
        </p:spPr>
        <p:txBody>
          <a:bodyPr/>
          <a:lstStyle/>
          <a:p>
            <a:endParaRPr lang="en-KW"/>
          </a:p>
        </p:txBody>
      </p:sp>
      <p:sp>
        <p:nvSpPr>
          <p:cNvPr id="15" name="Text 13"/>
          <p:cNvSpPr/>
          <p:nvPr/>
        </p:nvSpPr>
        <p:spPr>
          <a:xfrm>
            <a:off x="548640" y="4379976"/>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t>
            </a:r>
            <a:endParaRPr lang="en-US" sz="1300" dirty="0"/>
          </a:p>
        </p:txBody>
      </p:sp>
      <p:sp>
        <p:nvSpPr>
          <p:cNvPr id="16" name="Text 14"/>
          <p:cNvSpPr/>
          <p:nvPr/>
        </p:nvSpPr>
        <p:spPr>
          <a:xfrm>
            <a:off x="1005840" y="4352544"/>
            <a:ext cx="9875520" cy="365760"/>
          </a:xfrm>
          <a:prstGeom prst="rect">
            <a:avLst/>
          </a:prstGeom>
          <a:noFill/>
          <a:ln/>
        </p:spPr>
        <p:txBody>
          <a:bodyPr wrap="square" rtlCol="0" anchor="ctr"/>
          <a:lstStyle/>
          <a:p>
            <a:pPr marL="0" indent="0">
              <a:buNone/>
            </a:pPr>
            <a:r>
              <a:rPr lang="en-US" sz="1350" dirty="0">
                <a:solidFill>
                  <a:srgbClr val="0F2B5C"/>
                </a:solidFill>
                <a:latin typeface="Calibri" pitchFamily="34" charset="0"/>
                <a:ea typeface="Calibri" pitchFamily="34" charset="-122"/>
                <a:cs typeface="Calibri" pitchFamily="34" charset="-120"/>
              </a:rPr>
              <a:t>Scoring, weighting, and rating-band resolution</a:t>
            </a:r>
            <a:endParaRPr lang="en-US" sz="1350" dirty="0"/>
          </a:p>
        </p:txBody>
      </p:sp>
      <p:sp>
        <p:nvSpPr>
          <p:cNvPr id="17" name="Shape 15"/>
          <p:cNvSpPr/>
          <p:nvPr/>
        </p:nvSpPr>
        <p:spPr>
          <a:xfrm>
            <a:off x="548640" y="5001768"/>
            <a:ext cx="292608" cy="292608"/>
          </a:xfrm>
          <a:prstGeom prst="roundRect">
            <a:avLst>
              <a:gd name="adj" fmla="val 18750"/>
            </a:avLst>
          </a:prstGeom>
          <a:solidFill>
            <a:srgbClr val="2F6FED"/>
          </a:solidFill>
          <a:ln/>
        </p:spPr>
        <p:txBody>
          <a:bodyPr/>
          <a:lstStyle/>
          <a:p>
            <a:endParaRPr lang="en-KW"/>
          </a:p>
        </p:txBody>
      </p:sp>
      <p:sp>
        <p:nvSpPr>
          <p:cNvPr id="18" name="Text 16"/>
          <p:cNvSpPr/>
          <p:nvPr/>
        </p:nvSpPr>
        <p:spPr>
          <a:xfrm>
            <a:off x="548640" y="5001768"/>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t>
            </a:r>
            <a:endParaRPr lang="en-US" sz="1300" dirty="0"/>
          </a:p>
        </p:txBody>
      </p:sp>
      <p:sp>
        <p:nvSpPr>
          <p:cNvPr id="19" name="Text 17"/>
          <p:cNvSpPr/>
          <p:nvPr/>
        </p:nvSpPr>
        <p:spPr>
          <a:xfrm>
            <a:off x="1005840" y="4974336"/>
            <a:ext cx="9875520" cy="365760"/>
          </a:xfrm>
          <a:prstGeom prst="rect">
            <a:avLst/>
          </a:prstGeom>
          <a:noFill/>
          <a:ln/>
        </p:spPr>
        <p:txBody>
          <a:bodyPr wrap="square" rtlCol="0" anchor="ctr"/>
          <a:lstStyle/>
          <a:p>
            <a:pPr marL="0" indent="0">
              <a:buNone/>
            </a:pPr>
            <a:r>
              <a:rPr lang="en-US" sz="1350" dirty="0">
                <a:solidFill>
                  <a:srgbClr val="0F2B5C"/>
                </a:solidFill>
                <a:latin typeface="Calibri" pitchFamily="34" charset="0"/>
                <a:ea typeface="Calibri" pitchFamily="34" charset="-122"/>
                <a:cs typeface="Calibri" pitchFamily="34" charset="-120"/>
              </a:rPr>
              <a:t>Email dispatch — deduplication, redirect, idempotent duplicate prevention</a:t>
            </a:r>
            <a:endParaRPr lang="en-US" sz="1350" dirty="0"/>
          </a:p>
        </p:txBody>
      </p:sp>
      <p:sp>
        <p:nvSpPr>
          <p:cNvPr id="20" name="Shape 18"/>
          <p:cNvSpPr/>
          <p:nvPr/>
        </p:nvSpPr>
        <p:spPr>
          <a:xfrm>
            <a:off x="548640" y="5623560"/>
            <a:ext cx="292608" cy="292608"/>
          </a:xfrm>
          <a:prstGeom prst="roundRect">
            <a:avLst>
              <a:gd name="adj" fmla="val 18750"/>
            </a:avLst>
          </a:prstGeom>
          <a:solidFill>
            <a:srgbClr val="2F6FED"/>
          </a:solidFill>
          <a:ln/>
        </p:spPr>
        <p:txBody>
          <a:bodyPr/>
          <a:lstStyle/>
          <a:p>
            <a:endParaRPr lang="en-KW"/>
          </a:p>
        </p:txBody>
      </p:sp>
      <p:sp>
        <p:nvSpPr>
          <p:cNvPr id="21" name="Text 19"/>
          <p:cNvSpPr/>
          <p:nvPr/>
        </p:nvSpPr>
        <p:spPr>
          <a:xfrm>
            <a:off x="548640" y="5623560"/>
            <a:ext cx="292608" cy="292608"/>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a:t>
            </a:r>
            <a:endParaRPr lang="en-US" sz="1300" dirty="0"/>
          </a:p>
        </p:txBody>
      </p:sp>
      <p:sp>
        <p:nvSpPr>
          <p:cNvPr id="22" name="Text 20"/>
          <p:cNvSpPr/>
          <p:nvPr/>
        </p:nvSpPr>
        <p:spPr>
          <a:xfrm>
            <a:off x="1005840" y="5596128"/>
            <a:ext cx="9875520" cy="365760"/>
          </a:xfrm>
          <a:prstGeom prst="rect">
            <a:avLst/>
          </a:prstGeom>
          <a:noFill/>
          <a:ln/>
        </p:spPr>
        <p:txBody>
          <a:bodyPr wrap="square" rtlCol="0" anchor="ctr"/>
          <a:lstStyle/>
          <a:p>
            <a:pPr marL="0" indent="0">
              <a:buNone/>
            </a:pPr>
            <a:r>
              <a:rPr lang="en-US" sz="1350" dirty="0">
                <a:solidFill>
                  <a:srgbClr val="0F2B5C"/>
                </a:solidFill>
                <a:latin typeface="Calibri" pitchFamily="34" charset="0"/>
                <a:ea typeface="Calibri" pitchFamily="34" charset="-122"/>
                <a:cs typeface="Calibri" pitchFamily="34" charset="-120"/>
              </a:rPr>
              <a:t>Legacy CSV import reconciliation &amp; idempotency</a:t>
            </a:r>
            <a:endParaRPr lang="en-US" sz="1350" dirty="0"/>
          </a:p>
        </p:txBody>
      </p:sp>
      <p:sp>
        <p:nvSpPr>
          <p:cNvPr id="23" name="Text 21"/>
          <p:cNvSpPr/>
          <p:nvPr/>
        </p:nvSpPr>
        <p:spPr>
          <a:xfrm>
            <a:off x="548640" y="6060000"/>
            <a:ext cx="10058400" cy="320040"/>
          </a:xfrm>
          <a:prstGeom prst="rect">
            <a:avLst/>
          </a:prstGeom>
          <a:noFill/>
          <a:ln/>
        </p:spPr>
        <p:txBody>
          <a:bodyPr wrap="square" rtlCol="0" anchor="ctr"/>
          <a:lstStyle/>
          <a:p>
            <a:pPr marL="0" indent="0">
              <a:buNone/>
            </a:pPr>
            <a:r>
              <a:rPr lang="en-US" sz="1200" i="1" dirty="0">
                <a:solidFill>
                  <a:srgbClr val="475569"/>
                </a:solidFill>
                <a:latin typeface="Calibri" pitchFamily="34" charset="0"/>
                <a:ea typeface="Calibri" pitchFamily="34" charset="-122"/>
                <a:cs typeface="Calibri" pitchFamily="34" charset="-120"/>
              </a:rPr>
              <a:t>CI (GitHub Actions) runs build + test on every push and pull request.</a:t>
            </a:r>
            <a:endParaRPr lang="en-US" sz="1200" dirty="0"/>
          </a:p>
        </p:txBody>
      </p:sp>
      <p:sp>
        <p:nvSpPr>
          <p:cNvPr id="24" name="Text 22"/>
          <p:cNvSpPr/>
          <p:nvPr/>
        </p:nvSpPr>
        <p:spPr>
          <a:xfrm>
            <a:off x="548640" y="6446520"/>
            <a:ext cx="5486400" cy="274320"/>
          </a:xfrm>
          <a:prstGeom prst="rect">
            <a:avLst/>
          </a:prstGeom>
          <a:noFill/>
          <a:ln/>
        </p:spPr>
        <p:txBody>
          <a:bodyPr wrap="square" rtlCol="0" anchor="ctr"/>
          <a:lstStyle/>
          <a:p>
            <a:pPr marL="0" indent="0">
              <a:buNone/>
            </a:pPr>
            <a:r>
              <a:rPr lang="en-US" sz="900" dirty="0">
                <a:solidFill>
                  <a:srgbClr val="94A3B8"/>
                </a:solidFill>
                <a:latin typeface="Calibri" pitchFamily="34" charset="0"/>
                <a:ea typeface="Calibri" pitchFamily="34" charset="-122"/>
                <a:cs typeface="Calibri" pitchFamily="34" charset="-120"/>
              </a:rPr>
              <a:t>Performance Management System · v1.0.0</a:t>
            </a:r>
            <a:endParaRPr lang="en-US" sz="900" dirty="0"/>
          </a:p>
        </p:txBody>
      </p:sp>
      <p:sp>
        <p:nvSpPr>
          <p:cNvPr id="25" name="Text 23"/>
          <p:cNvSpPr/>
          <p:nvPr/>
        </p:nvSpPr>
        <p:spPr>
          <a:xfrm>
            <a:off x="11460175" y="6446520"/>
            <a:ext cx="457200" cy="274320"/>
          </a:xfrm>
          <a:prstGeom prst="rect">
            <a:avLst/>
          </a:prstGeom>
          <a:noFill/>
          <a:ln/>
        </p:spPr>
        <p:txBody>
          <a:bodyPr wrap="square" rtlCol="0" anchor="ctr"/>
          <a:lstStyle/>
          <a:p>
            <a:pPr marL="0" indent="0" algn="r">
              <a:buNone/>
            </a:pPr>
            <a:r>
              <a:rPr lang="en-US" sz="1000" dirty="0">
                <a:solidFill>
                  <a:srgbClr val="94A3B8"/>
                </a:solidFill>
                <a:latin typeface="Calibri" pitchFamily="34" charset="0"/>
                <a:ea typeface="Calibri" pitchFamily="34" charset="-122"/>
                <a:cs typeface="Calibri" pitchFamily="34" charset="-120"/>
              </a:rPr>
              <a:t>21</a:t>
            </a:r>
            <a:endParaRPr lang="en-US" sz="1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rtlCol="0" anchor="ctr"/>
          <a:lstStyle/>
          <a:p>
            <a:pPr marL="0" indent="0">
              <a:buNone/>
            </a:pPr>
            <a:r>
              <a:rPr lang="en-US" sz="1200" b="1" kern="0" spc="200" dirty="0">
                <a:solidFill>
                  <a:srgbClr val="2F6FED"/>
                </a:solidFill>
                <a:latin typeface="Calibri" pitchFamily="34" charset="0"/>
                <a:ea typeface="Calibri" pitchFamily="34" charset="-122"/>
                <a:cs typeface="Calibri" pitchFamily="34" charset="-120"/>
              </a:rPr>
              <a:t>OPERATIONS</a:t>
            </a:r>
            <a:endParaRPr lang="en-US" sz="1200" dirty="0"/>
          </a:p>
        </p:txBody>
      </p:sp>
      <p:sp>
        <p:nvSpPr>
          <p:cNvPr id="3" name="Text 1"/>
          <p:cNvSpPr/>
          <p:nvPr/>
        </p:nvSpPr>
        <p:spPr>
          <a:xfrm>
            <a:off x="548640" y="713232"/>
            <a:ext cx="10515600" cy="822960"/>
          </a:xfrm>
          <a:prstGeom prst="rect">
            <a:avLst/>
          </a:prstGeom>
          <a:noFill/>
          <a:ln/>
        </p:spPr>
        <p:txBody>
          <a:bodyPr wrap="square" rtlCol="0" anchor="ctr"/>
          <a:lstStyle/>
          <a:p>
            <a:pPr marL="0" indent="0">
              <a:buNone/>
            </a:pPr>
            <a:r>
              <a:rPr lang="en-US" sz="3200" b="1" dirty="0">
                <a:solidFill>
                  <a:srgbClr val="0F2B5C"/>
                </a:solidFill>
                <a:latin typeface="Cambria" pitchFamily="34" charset="0"/>
                <a:ea typeface="Cambria" pitchFamily="34" charset="-122"/>
                <a:cs typeface="Cambria" pitchFamily="34" charset="-120"/>
              </a:rPr>
              <a:t>Deployment architecture</a:t>
            </a:r>
            <a:endParaRPr lang="en-US" sz="3200" dirty="0"/>
          </a:p>
        </p:txBody>
      </p:sp>
      <p:pic>
        <p:nvPicPr>
          <p:cNvPr id="4" name="Image 0" descr="./diagrams/deployment_1.png"/>
          <p:cNvPicPr>
            <a:picLocks noChangeAspect="1"/>
          </p:cNvPicPr>
          <p:nvPr/>
        </p:nvPicPr>
        <p:blipFill>
          <a:blip r:embed="rId3"/>
          <a:srcRect/>
          <a:stretch/>
        </p:blipFill>
        <p:spPr>
          <a:xfrm>
            <a:off x="685800" y="2251308"/>
            <a:ext cx="10820400" cy="3480095"/>
          </a:xfrm>
          <a:prstGeom prst="rect">
            <a:avLst/>
          </a:prstGeom>
        </p:spPr>
      </p:pic>
      <p:sp>
        <p:nvSpPr>
          <p:cNvPr id="5" name="Text 2"/>
          <p:cNvSpPr/>
          <p:nvPr/>
        </p:nvSpPr>
        <p:spPr>
          <a:xfrm>
            <a:off x="548640" y="6446520"/>
            <a:ext cx="5486400" cy="274320"/>
          </a:xfrm>
          <a:prstGeom prst="rect">
            <a:avLst/>
          </a:prstGeom>
          <a:noFill/>
          <a:ln/>
        </p:spPr>
        <p:txBody>
          <a:bodyPr wrap="square" rtlCol="0" anchor="ctr"/>
          <a:lstStyle/>
          <a:p>
            <a:pPr marL="0" indent="0">
              <a:buNone/>
            </a:pPr>
            <a:r>
              <a:rPr lang="en-US" sz="900" dirty="0">
                <a:solidFill>
                  <a:srgbClr val="94A3B8"/>
                </a:solidFill>
                <a:latin typeface="Calibri" pitchFamily="34" charset="0"/>
                <a:ea typeface="Calibri" pitchFamily="34" charset="-122"/>
                <a:cs typeface="Calibri" pitchFamily="34" charset="-120"/>
              </a:rPr>
              <a:t>Performance Management System · v1.0.0</a:t>
            </a:r>
            <a:endParaRPr lang="en-US" sz="900" dirty="0"/>
          </a:p>
        </p:txBody>
      </p:sp>
      <p:sp>
        <p:nvSpPr>
          <p:cNvPr id="6" name="Text 3"/>
          <p:cNvSpPr/>
          <p:nvPr/>
        </p:nvSpPr>
        <p:spPr>
          <a:xfrm>
            <a:off x="11460175" y="6446520"/>
            <a:ext cx="457200" cy="274320"/>
          </a:xfrm>
          <a:prstGeom prst="rect">
            <a:avLst/>
          </a:prstGeom>
          <a:noFill/>
          <a:ln/>
        </p:spPr>
        <p:txBody>
          <a:bodyPr wrap="square" rtlCol="0" anchor="ctr"/>
          <a:lstStyle/>
          <a:p>
            <a:pPr marL="0" indent="0" algn="r">
              <a:buNone/>
            </a:pPr>
            <a:r>
              <a:rPr lang="en-US" sz="1000" dirty="0">
                <a:solidFill>
                  <a:srgbClr val="94A3B8"/>
                </a:solidFill>
                <a:latin typeface="Calibri" pitchFamily="34" charset="0"/>
                <a:ea typeface="Calibri" pitchFamily="34" charset="-122"/>
                <a:cs typeface="Calibri" pitchFamily="34" charset="-120"/>
              </a:rPr>
              <a:t>22</a:t>
            </a:r>
            <a:endParaRPr lang="en-US" sz="10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0A1F42"/>
        </a:solidFill>
        <a:effectLst/>
      </p:bgPr>
    </p:bg>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rtlCol="0" anchor="ctr"/>
          <a:lstStyle/>
          <a:p>
            <a:pPr marL="0" indent="0">
              <a:buNone/>
            </a:pPr>
            <a:r>
              <a:rPr lang="en-US" sz="1200" b="1" kern="0" spc="200" dirty="0">
                <a:solidFill>
                  <a:srgbClr val="CADCFC"/>
                </a:solidFill>
                <a:latin typeface="Calibri" pitchFamily="34" charset="0"/>
                <a:ea typeface="Calibri" pitchFamily="34" charset="-122"/>
                <a:cs typeface="Calibri" pitchFamily="34" charset="-120"/>
              </a:rPr>
              <a:t>V1.0.0</a:t>
            </a:r>
            <a:endParaRPr lang="en-US" sz="1200" dirty="0"/>
          </a:p>
        </p:txBody>
      </p:sp>
      <p:sp>
        <p:nvSpPr>
          <p:cNvPr id="3" name="Text 1"/>
          <p:cNvSpPr/>
          <p:nvPr/>
        </p:nvSpPr>
        <p:spPr>
          <a:xfrm>
            <a:off x="548640" y="713232"/>
            <a:ext cx="10515600" cy="822960"/>
          </a:xfrm>
          <a:prstGeom prst="rect">
            <a:avLst/>
          </a:prstGeom>
          <a:noFill/>
          <a:ln/>
        </p:spPr>
        <p:txBody>
          <a:bodyPr wrap="square"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Release readiness</a:t>
            </a:r>
            <a:endParaRPr lang="en-US" sz="3200" dirty="0"/>
          </a:p>
        </p:txBody>
      </p:sp>
      <p:sp>
        <p:nvSpPr>
          <p:cNvPr id="4" name="Text 2"/>
          <p:cNvSpPr/>
          <p:nvPr/>
        </p:nvSpPr>
        <p:spPr>
          <a:xfrm>
            <a:off x="731520" y="1737360"/>
            <a:ext cx="10424160" cy="822960"/>
          </a:xfrm>
          <a:prstGeom prst="rect">
            <a:avLst/>
          </a:prstGeom>
          <a:noFill/>
          <a:ln/>
        </p:spPr>
        <p:txBody>
          <a:bodyPr wrap="square" rtlCol="0" anchor="ctr"/>
          <a:lstStyle/>
          <a:p>
            <a:pPr marL="0" indent="0">
              <a:lnSpc>
                <a:spcPct val="130000"/>
              </a:lnSpc>
              <a:buNone/>
            </a:pPr>
            <a:r>
              <a:rPr lang="en-US" sz="1500" dirty="0">
                <a:solidFill>
                  <a:srgbClr val="CADCFC"/>
                </a:solidFill>
                <a:latin typeface="Calibri" pitchFamily="34" charset="0"/>
                <a:ea typeface="Calibri" pitchFamily="34" charset="-122"/>
                <a:cs typeface="Calibri" pitchFamily="34" charset="-120"/>
              </a:rPr>
              <a:t>A full production-readiness review across security, authorization, workflow integrity, localization, accessibility, database design, logging, deployment, documentation, and testing.</a:t>
            </a:r>
            <a:endParaRPr lang="en-US" sz="1500" dirty="0"/>
          </a:p>
        </p:txBody>
      </p:sp>
      <p:sp>
        <p:nvSpPr>
          <p:cNvPr id="5" name="Shape 3"/>
          <p:cNvSpPr/>
          <p:nvPr/>
        </p:nvSpPr>
        <p:spPr>
          <a:xfrm>
            <a:off x="822960" y="2880360"/>
            <a:ext cx="3291840" cy="777240"/>
          </a:xfrm>
          <a:prstGeom prst="roundRect">
            <a:avLst>
              <a:gd name="adj" fmla="val 9412"/>
            </a:avLst>
          </a:prstGeom>
          <a:solidFill>
            <a:srgbClr val="0F2B5C"/>
          </a:solidFill>
          <a:ln/>
        </p:spPr>
        <p:txBody>
          <a:bodyPr/>
          <a:lstStyle/>
          <a:p>
            <a:endParaRPr lang="en-KW"/>
          </a:p>
        </p:txBody>
      </p:sp>
      <p:sp>
        <p:nvSpPr>
          <p:cNvPr id="6" name="Text 4"/>
          <p:cNvSpPr/>
          <p:nvPr/>
        </p:nvSpPr>
        <p:spPr>
          <a:xfrm>
            <a:off x="822960" y="2880360"/>
            <a:ext cx="3291840" cy="777240"/>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  Security</a:t>
            </a:r>
            <a:endParaRPr lang="en-US" sz="1300" dirty="0"/>
          </a:p>
        </p:txBody>
      </p:sp>
      <p:sp>
        <p:nvSpPr>
          <p:cNvPr id="7" name="Shape 5"/>
          <p:cNvSpPr/>
          <p:nvPr/>
        </p:nvSpPr>
        <p:spPr>
          <a:xfrm>
            <a:off x="4389120" y="2880360"/>
            <a:ext cx="3291840" cy="777240"/>
          </a:xfrm>
          <a:prstGeom prst="roundRect">
            <a:avLst>
              <a:gd name="adj" fmla="val 9412"/>
            </a:avLst>
          </a:prstGeom>
          <a:solidFill>
            <a:srgbClr val="0F2B5C"/>
          </a:solidFill>
          <a:ln/>
        </p:spPr>
        <p:txBody>
          <a:bodyPr/>
          <a:lstStyle/>
          <a:p>
            <a:endParaRPr lang="en-KW"/>
          </a:p>
        </p:txBody>
      </p:sp>
      <p:sp>
        <p:nvSpPr>
          <p:cNvPr id="8" name="Text 6"/>
          <p:cNvSpPr/>
          <p:nvPr/>
        </p:nvSpPr>
        <p:spPr>
          <a:xfrm>
            <a:off x="4389120" y="2880360"/>
            <a:ext cx="3291840" cy="777240"/>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  Authorization</a:t>
            </a:r>
            <a:endParaRPr lang="en-US" sz="1300" dirty="0"/>
          </a:p>
        </p:txBody>
      </p:sp>
      <p:sp>
        <p:nvSpPr>
          <p:cNvPr id="9" name="Shape 7"/>
          <p:cNvSpPr/>
          <p:nvPr/>
        </p:nvSpPr>
        <p:spPr>
          <a:xfrm>
            <a:off x="7955280" y="2880360"/>
            <a:ext cx="3291840" cy="777240"/>
          </a:xfrm>
          <a:prstGeom prst="roundRect">
            <a:avLst>
              <a:gd name="adj" fmla="val 9412"/>
            </a:avLst>
          </a:prstGeom>
          <a:solidFill>
            <a:srgbClr val="0F2B5C"/>
          </a:solidFill>
          <a:ln/>
        </p:spPr>
        <p:txBody>
          <a:bodyPr/>
          <a:lstStyle/>
          <a:p>
            <a:endParaRPr lang="en-KW"/>
          </a:p>
        </p:txBody>
      </p:sp>
      <p:sp>
        <p:nvSpPr>
          <p:cNvPr id="10" name="Text 8"/>
          <p:cNvSpPr/>
          <p:nvPr/>
        </p:nvSpPr>
        <p:spPr>
          <a:xfrm>
            <a:off x="7955280" y="2880360"/>
            <a:ext cx="3291840" cy="777240"/>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  Workflow Integrity</a:t>
            </a:r>
            <a:endParaRPr lang="en-US" sz="1300" dirty="0"/>
          </a:p>
        </p:txBody>
      </p:sp>
      <p:sp>
        <p:nvSpPr>
          <p:cNvPr id="11" name="Shape 9"/>
          <p:cNvSpPr/>
          <p:nvPr/>
        </p:nvSpPr>
        <p:spPr>
          <a:xfrm>
            <a:off x="822960" y="3886200"/>
            <a:ext cx="3291840" cy="777240"/>
          </a:xfrm>
          <a:prstGeom prst="roundRect">
            <a:avLst>
              <a:gd name="adj" fmla="val 9412"/>
            </a:avLst>
          </a:prstGeom>
          <a:solidFill>
            <a:srgbClr val="0F2B5C"/>
          </a:solidFill>
          <a:ln/>
        </p:spPr>
        <p:txBody>
          <a:bodyPr/>
          <a:lstStyle/>
          <a:p>
            <a:endParaRPr lang="en-KW"/>
          </a:p>
        </p:txBody>
      </p:sp>
      <p:sp>
        <p:nvSpPr>
          <p:cNvPr id="12" name="Text 10"/>
          <p:cNvSpPr/>
          <p:nvPr/>
        </p:nvSpPr>
        <p:spPr>
          <a:xfrm>
            <a:off x="822960" y="3886200"/>
            <a:ext cx="3291840" cy="777240"/>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  Localization</a:t>
            </a:r>
            <a:endParaRPr lang="en-US" sz="1300" dirty="0"/>
          </a:p>
        </p:txBody>
      </p:sp>
      <p:sp>
        <p:nvSpPr>
          <p:cNvPr id="13" name="Shape 11"/>
          <p:cNvSpPr/>
          <p:nvPr/>
        </p:nvSpPr>
        <p:spPr>
          <a:xfrm>
            <a:off x="4389120" y="3886200"/>
            <a:ext cx="3291840" cy="777240"/>
          </a:xfrm>
          <a:prstGeom prst="roundRect">
            <a:avLst>
              <a:gd name="adj" fmla="val 9412"/>
            </a:avLst>
          </a:prstGeom>
          <a:solidFill>
            <a:srgbClr val="0F2B5C"/>
          </a:solidFill>
          <a:ln/>
        </p:spPr>
        <p:txBody>
          <a:bodyPr/>
          <a:lstStyle/>
          <a:p>
            <a:endParaRPr lang="en-KW"/>
          </a:p>
        </p:txBody>
      </p:sp>
      <p:sp>
        <p:nvSpPr>
          <p:cNvPr id="14" name="Text 12"/>
          <p:cNvSpPr/>
          <p:nvPr/>
        </p:nvSpPr>
        <p:spPr>
          <a:xfrm>
            <a:off x="4389120" y="3886200"/>
            <a:ext cx="3291840" cy="777240"/>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  Accessibility</a:t>
            </a:r>
            <a:endParaRPr lang="en-US" sz="1300" dirty="0"/>
          </a:p>
        </p:txBody>
      </p:sp>
      <p:sp>
        <p:nvSpPr>
          <p:cNvPr id="15" name="Shape 13"/>
          <p:cNvSpPr/>
          <p:nvPr/>
        </p:nvSpPr>
        <p:spPr>
          <a:xfrm>
            <a:off x="7955280" y="3886200"/>
            <a:ext cx="3291840" cy="777240"/>
          </a:xfrm>
          <a:prstGeom prst="roundRect">
            <a:avLst>
              <a:gd name="adj" fmla="val 9412"/>
            </a:avLst>
          </a:prstGeom>
          <a:solidFill>
            <a:srgbClr val="0F2B5C"/>
          </a:solidFill>
          <a:ln/>
        </p:spPr>
        <p:txBody>
          <a:bodyPr/>
          <a:lstStyle/>
          <a:p>
            <a:endParaRPr lang="en-KW"/>
          </a:p>
        </p:txBody>
      </p:sp>
      <p:sp>
        <p:nvSpPr>
          <p:cNvPr id="16" name="Text 14"/>
          <p:cNvSpPr/>
          <p:nvPr/>
        </p:nvSpPr>
        <p:spPr>
          <a:xfrm>
            <a:off x="7955280" y="3886200"/>
            <a:ext cx="3291840" cy="777240"/>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  Database Design</a:t>
            </a:r>
            <a:endParaRPr lang="en-US" sz="1300" dirty="0"/>
          </a:p>
        </p:txBody>
      </p:sp>
      <p:sp>
        <p:nvSpPr>
          <p:cNvPr id="17" name="Shape 15"/>
          <p:cNvSpPr/>
          <p:nvPr/>
        </p:nvSpPr>
        <p:spPr>
          <a:xfrm>
            <a:off x="822960" y="4892040"/>
            <a:ext cx="3291840" cy="777240"/>
          </a:xfrm>
          <a:prstGeom prst="roundRect">
            <a:avLst>
              <a:gd name="adj" fmla="val 9412"/>
            </a:avLst>
          </a:prstGeom>
          <a:solidFill>
            <a:srgbClr val="0F2B5C"/>
          </a:solidFill>
          <a:ln/>
        </p:spPr>
        <p:txBody>
          <a:bodyPr/>
          <a:lstStyle/>
          <a:p>
            <a:endParaRPr lang="en-KW"/>
          </a:p>
        </p:txBody>
      </p:sp>
      <p:sp>
        <p:nvSpPr>
          <p:cNvPr id="18" name="Text 16"/>
          <p:cNvSpPr/>
          <p:nvPr/>
        </p:nvSpPr>
        <p:spPr>
          <a:xfrm>
            <a:off x="822960" y="4892040"/>
            <a:ext cx="3291840" cy="777240"/>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  Logging</a:t>
            </a:r>
            <a:endParaRPr lang="en-US" sz="1300" dirty="0"/>
          </a:p>
        </p:txBody>
      </p:sp>
      <p:sp>
        <p:nvSpPr>
          <p:cNvPr id="19" name="Shape 17"/>
          <p:cNvSpPr/>
          <p:nvPr/>
        </p:nvSpPr>
        <p:spPr>
          <a:xfrm>
            <a:off x="4389120" y="4892040"/>
            <a:ext cx="3291840" cy="777240"/>
          </a:xfrm>
          <a:prstGeom prst="roundRect">
            <a:avLst>
              <a:gd name="adj" fmla="val 9412"/>
            </a:avLst>
          </a:prstGeom>
          <a:solidFill>
            <a:srgbClr val="0F2B5C"/>
          </a:solidFill>
          <a:ln/>
        </p:spPr>
        <p:txBody>
          <a:bodyPr/>
          <a:lstStyle/>
          <a:p>
            <a:endParaRPr lang="en-KW"/>
          </a:p>
        </p:txBody>
      </p:sp>
      <p:sp>
        <p:nvSpPr>
          <p:cNvPr id="20" name="Text 18"/>
          <p:cNvSpPr/>
          <p:nvPr/>
        </p:nvSpPr>
        <p:spPr>
          <a:xfrm>
            <a:off x="4389120" y="4892040"/>
            <a:ext cx="3291840" cy="777240"/>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  Deployment</a:t>
            </a:r>
            <a:endParaRPr lang="en-US" sz="1300" dirty="0"/>
          </a:p>
        </p:txBody>
      </p:sp>
      <p:sp>
        <p:nvSpPr>
          <p:cNvPr id="21" name="Shape 19"/>
          <p:cNvSpPr/>
          <p:nvPr/>
        </p:nvSpPr>
        <p:spPr>
          <a:xfrm>
            <a:off x="7955280" y="4892040"/>
            <a:ext cx="3291840" cy="777240"/>
          </a:xfrm>
          <a:prstGeom prst="roundRect">
            <a:avLst>
              <a:gd name="adj" fmla="val 9412"/>
            </a:avLst>
          </a:prstGeom>
          <a:solidFill>
            <a:srgbClr val="0F2B5C"/>
          </a:solidFill>
          <a:ln/>
        </p:spPr>
        <p:txBody>
          <a:bodyPr/>
          <a:lstStyle/>
          <a:p>
            <a:endParaRPr lang="en-KW"/>
          </a:p>
        </p:txBody>
      </p:sp>
      <p:sp>
        <p:nvSpPr>
          <p:cNvPr id="22" name="Text 20"/>
          <p:cNvSpPr/>
          <p:nvPr/>
        </p:nvSpPr>
        <p:spPr>
          <a:xfrm>
            <a:off x="7955280" y="4892040"/>
            <a:ext cx="3291840" cy="777240"/>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  Testing</a:t>
            </a:r>
            <a:endParaRPr lang="en-US" sz="1300" dirty="0"/>
          </a:p>
        </p:txBody>
      </p:sp>
      <p:sp>
        <p:nvSpPr>
          <p:cNvPr id="23" name="Text 21"/>
          <p:cNvSpPr/>
          <p:nvPr/>
        </p:nvSpPr>
        <p:spPr>
          <a:xfrm>
            <a:off x="822960" y="6080760"/>
            <a:ext cx="10424160" cy="457200"/>
          </a:xfrm>
          <a:prstGeom prst="rect">
            <a:avLst/>
          </a:prstGeom>
          <a:noFill/>
          <a:ln/>
        </p:spPr>
        <p:txBody>
          <a:bodyPr wrap="square" rtlCol="0" anchor="ctr"/>
          <a:lstStyle/>
          <a:p>
            <a:pPr marL="0" indent="0" algn="ctr">
              <a:buNone/>
            </a:pPr>
            <a:r>
              <a:rPr lang="en-US" sz="1250" i="1" dirty="0">
                <a:solidFill>
                  <a:srgbClr val="CADCFC"/>
                </a:solidFill>
                <a:latin typeface="Calibri" pitchFamily="34" charset="0"/>
                <a:ea typeface="Calibri" pitchFamily="34" charset="-122"/>
                <a:cs typeface="Calibri" pitchFamily="34" charset="-120"/>
              </a:rPr>
              <a:t>Every Critical/High-severity finding: fixed and verified — build, automated tests, and live browser verification.</a:t>
            </a:r>
            <a:endParaRPr lang="en-US" sz="1250" dirty="0"/>
          </a:p>
        </p:txBody>
      </p:sp>
      <p:sp>
        <p:nvSpPr>
          <p:cNvPr id="24" name="Text 22"/>
          <p:cNvSpPr/>
          <p:nvPr/>
        </p:nvSpPr>
        <p:spPr>
          <a:xfrm>
            <a:off x="548640" y="6446520"/>
            <a:ext cx="5486400" cy="274320"/>
          </a:xfrm>
          <a:prstGeom prst="rect">
            <a:avLst/>
          </a:prstGeom>
          <a:noFill/>
          <a:ln/>
        </p:spPr>
        <p:txBody>
          <a:bodyPr wrap="square" rtlCol="0" anchor="ctr"/>
          <a:lstStyle/>
          <a:p>
            <a:pPr marL="0" indent="0">
              <a:buNone/>
            </a:pPr>
            <a:r>
              <a:rPr lang="en-US" sz="900" dirty="0">
                <a:solidFill>
                  <a:srgbClr val="94A3B8"/>
                </a:solidFill>
                <a:latin typeface="Calibri" pitchFamily="34" charset="0"/>
                <a:ea typeface="Calibri" pitchFamily="34" charset="-122"/>
                <a:cs typeface="Calibri" pitchFamily="34" charset="-120"/>
              </a:rPr>
              <a:t>Performance Management System · v1.0.0</a:t>
            </a:r>
            <a:endParaRPr lang="en-US" sz="900" dirty="0"/>
          </a:p>
        </p:txBody>
      </p:sp>
      <p:sp>
        <p:nvSpPr>
          <p:cNvPr id="25" name="Text 23"/>
          <p:cNvSpPr/>
          <p:nvPr/>
        </p:nvSpPr>
        <p:spPr>
          <a:xfrm>
            <a:off x="11460175" y="6446520"/>
            <a:ext cx="457200" cy="274320"/>
          </a:xfrm>
          <a:prstGeom prst="rect">
            <a:avLst/>
          </a:prstGeom>
          <a:noFill/>
          <a:ln/>
        </p:spPr>
        <p:txBody>
          <a:bodyPr wrap="square" rtlCol="0" anchor="ctr"/>
          <a:lstStyle/>
          <a:p>
            <a:pPr marL="0" indent="0" algn="r">
              <a:buNone/>
            </a:pPr>
            <a:r>
              <a:rPr lang="en-US" sz="1000" dirty="0">
                <a:solidFill>
                  <a:srgbClr val="94A3B8"/>
                </a:solidFill>
                <a:latin typeface="Calibri" pitchFamily="34" charset="0"/>
                <a:ea typeface="Calibri" pitchFamily="34" charset="-122"/>
                <a:cs typeface="Calibri" pitchFamily="34" charset="-120"/>
              </a:rPr>
              <a:t>23</a:t>
            </a:r>
            <a:endParaRPr lang="en-US" sz="10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411480"/>
            <a:ext cx="9144000" cy="320040"/>
          </a:xfrm>
          <a:prstGeom prst="rect">
            <a:avLst/>
          </a:prstGeom>
          <a:noFill/>
          <a:ln/>
        </p:spPr>
        <p:txBody>
          <a:bodyPr wrap="square" rtlCol="0" anchor="ctr"/>
          <a:lstStyle/>
          <a:p>
            <a:pPr marL="0" indent="0">
              <a:buNone/>
            </a:pPr>
            <a:r>
              <a:rPr lang="en-US" sz="1200" b="1" kern="0" spc="200" dirty="0">
                <a:solidFill>
                  <a:srgbClr val="2F6FED"/>
                </a:solidFill>
                <a:latin typeface="Calibri" pitchFamily="34" charset="0"/>
                <a:ea typeface="Calibri" pitchFamily="34" charset="-122"/>
                <a:cs typeface="Calibri" pitchFamily="34" charset="-120"/>
              </a:rPr>
              <a:t>WHAT'S NEXT</a:t>
            </a:r>
            <a:endParaRPr lang="en-US" sz="1200" dirty="0"/>
          </a:p>
        </p:txBody>
      </p:sp>
      <p:sp>
        <p:nvSpPr>
          <p:cNvPr id="3" name="Text 1"/>
          <p:cNvSpPr/>
          <p:nvPr/>
        </p:nvSpPr>
        <p:spPr>
          <a:xfrm>
            <a:off x="548640" y="713232"/>
            <a:ext cx="10515600" cy="822960"/>
          </a:xfrm>
          <a:prstGeom prst="rect">
            <a:avLst/>
          </a:prstGeom>
          <a:noFill/>
          <a:ln/>
        </p:spPr>
        <p:txBody>
          <a:bodyPr wrap="square" rtlCol="0" anchor="ctr"/>
          <a:lstStyle/>
          <a:p>
            <a:pPr marL="0" indent="0">
              <a:buNone/>
            </a:pPr>
            <a:r>
              <a:rPr lang="en-US" sz="3200" b="1" dirty="0">
                <a:solidFill>
                  <a:srgbClr val="0F2B5C"/>
                </a:solidFill>
                <a:latin typeface="Cambria" pitchFamily="34" charset="0"/>
                <a:ea typeface="Cambria" pitchFamily="34" charset="-122"/>
                <a:cs typeface="Cambria" pitchFamily="34" charset="-120"/>
              </a:rPr>
              <a:t>Future roadmap</a:t>
            </a:r>
            <a:endParaRPr lang="en-US" sz="3200" dirty="0"/>
          </a:p>
        </p:txBody>
      </p:sp>
      <p:sp>
        <p:nvSpPr>
          <p:cNvPr id="4" name="Text 2"/>
          <p:cNvSpPr/>
          <p:nvPr/>
        </p:nvSpPr>
        <p:spPr>
          <a:xfrm>
            <a:off x="548640" y="1828800"/>
            <a:ext cx="365760" cy="457200"/>
          </a:xfrm>
          <a:prstGeom prst="rect">
            <a:avLst/>
          </a:prstGeom>
          <a:noFill/>
          <a:ln/>
        </p:spPr>
        <p:txBody>
          <a:bodyPr wrap="square" rtlCol="0" anchor="ctr"/>
          <a:lstStyle/>
          <a:p>
            <a:pPr marL="0" indent="0">
              <a:buNone/>
            </a:pPr>
            <a:r>
              <a:rPr lang="en-US" sz="1500" b="1" dirty="0">
                <a:solidFill>
                  <a:srgbClr val="2F6FED"/>
                </a:solidFill>
                <a:latin typeface="Calibri" pitchFamily="34" charset="0"/>
                <a:ea typeface="Calibri" pitchFamily="34" charset="-122"/>
                <a:cs typeface="Calibri" pitchFamily="34" charset="-120"/>
              </a:rPr>
              <a:t>→</a:t>
            </a:r>
            <a:endParaRPr lang="en-US" sz="1500" dirty="0"/>
          </a:p>
        </p:txBody>
      </p:sp>
      <p:sp>
        <p:nvSpPr>
          <p:cNvPr id="5" name="Text 3"/>
          <p:cNvSpPr/>
          <p:nvPr/>
        </p:nvSpPr>
        <p:spPr>
          <a:xfrm>
            <a:off x="960120" y="1847088"/>
            <a:ext cx="9875520" cy="457200"/>
          </a:xfrm>
          <a:prstGeom prst="rect">
            <a:avLst/>
          </a:prstGeom>
          <a:noFill/>
          <a:ln/>
        </p:spPr>
        <p:txBody>
          <a:bodyPr wrap="square" rtlCol="0" anchor="ctr"/>
          <a:lstStyle/>
          <a:p>
            <a:pPr marL="0" indent="0">
              <a:buNone/>
            </a:pPr>
            <a:r>
              <a:rPr lang="en-US" sz="1400" dirty="0">
                <a:solidFill>
                  <a:srgbClr val="0F2B5C"/>
                </a:solidFill>
                <a:latin typeface="Calibri" pitchFamily="34" charset="0"/>
                <a:ea typeface="Calibri" pitchFamily="34" charset="-122"/>
                <a:cs typeface="Calibri" pitchFamily="34" charset="-120"/>
              </a:rPr>
              <a:t>Horizontal scaling — clustered job store, distributed session/cache</a:t>
            </a:r>
            <a:endParaRPr lang="en-US" sz="1400" dirty="0"/>
          </a:p>
        </p:txBody>
      </p:sp>
      <p:sp>
        <p:nvSpPr>
          <p:cNvPr id="6" name="Text 4"/>
          <p:cNvSpPr/>
          <p:nvPr/>
        </p:nvSpPr>
        <p:spPr>
          <a:xfrm>
            <a:off x="548640" y="2450592"/>
            <a:ext cx="365760" cy="457200"/>
          </a:xfrm>
          <a:prstGeom prst="rect">
            <a:avLst/>
          </a:prstGeom>
          <a:noFill/>
          <a:ln/>
        </p:spPr>
        <p:txBody>
          <a:bodyPr wrap="square" rtlCol="0" anchor="ctr"/>
          <a:lstStyle/>
          <a:p>
            <a:pPr marL="0" indent="0">
              <a:buNone/>
            </a:pPr>
            <a:r>
              <a:rPr lang="en-US" sz="1500" b="1" dirty="0">
                <a:solidFill>
                  <a:srgbClr val="2F6FED"/>
                </a:solidFill>
                <a:latin typeface="Calibri" pitchFamily="34" charset="0"/>
                <a:ea typeface="Calibri" pitchFamily="34" charset="-122"/>
                <a:cs typeface="Calibri" pitchFamily="34" charset="-120"/>
              </a:rPr>
              <a:t>→</a:t>
            </a:r>
            <a:endParaRPr lang="en-US" sz="1500" dirty="0"/>
          </a:p>
        </p:txBody>
      </p:sp>
      <p:sp>
        <p:nvSpPr>
          <p:cNvPr id="7" name="Text 5"/>
          <p:cNvSpPr/>
          <p:nvPr/>
        </p:nvSpPr>
        <p:spPr>
          <a:xfrm>
            <a:off x="960120" y="2468880"/>
            <a:ext cx="9875520" cy="457200"/>
          </a:xfrm>
          <a:prstGeom prst="rect">
            <a:avLst/>
          </a:prstGeom>
          <a:noFill/>
          <a:ln/>
        </p:spPr>
        <p:txBody>
          <a:bodyPr wrap="square" rtlCol="0" anchor="ctr"/>
          <a:lstStyle/>
          <a:p>
            <a:pPr marL="0" indent="0">
              <a:buNone/>
            </a:pPr>
            <a:r>
              <a:rPr lang="en-US" sz="1400" dirty="0">
                <a:solidFill>
                  <a:srgbClr val="0F2B5C"/>
                </a:solidFill>
                <a:latin typeface="Calibri" pitchFamily="34" charset="0"/>
                <a:ea typeface="Calibri" pitchFamily="34" charset="-122"/>
                <a:cs typeface="Calibri" pitchFamily="34" charset="-120"/>
              </a:rPr>
              <a:t>Nonce-based strict Content-Security-Policy</a:t>
            </a:r>
            <a:endParaRPr lang="en-US" sz="1400" dirty="0"/>
          </a:p>
        </p:txBody>
      </p:sp>
      <p:sp>
        <p:nvSpPr>
          <p:cNvPr id="8" name="Text 6"/>
          <p:cNvSpPr/>
          <p:nvPr/>
        </p:nvSpPr>
        <p:spPr>
          <a:xfrm>
            <a:off x="548640" y="3072384"/>
            <a:ext cx="365760" cy="457200"/>
          </a:xfrm>
          <a:prstGeom prst="rect">
            <a:avLst/>
          </a:prstGeom>
          <a:noFill/>
          <a:ln/>
        </p:spPr>
        <p:txBody>
          <a:bodyPr wrap="square" rtlCol="0" anchor="ctr"/>
          <a:lstStyle/>
          <a:p>
            <a:pPr marL="0" indent="0">
              <a:buNone/>
            </a:pPr>
            <a:r>
              <a:rPr lang="en-US" sz="1500" b="1" dirty="0">
                <a:solidFill>
                  <a:srgbClr val="2F6FED"/>
                </a:solidFill>
                <a:latin typeface="Calibri" pitchFamily="34" charset="0"/>
                <a:ea typeface="Calibri" pitchFamily="34" charset="-122"/>
                <a:cs typeface="Calibri" pitchFamily="34" charset="-120"/>
              </a:rPr>
              <a:t>→</a:t>
            </a:r>
            <a:endParaRPr lang="en-US" sz="1500" dirty="0"/>
          </a:p>
        </p:txBody>
      </p:sp>
      <p:sp>
        <p:nvSpPr>
          <p:cNvPr id="9" name="Text 7"/>
          <p:cNvSpPr/>
          <p:nvPr/>
        </p:nvSpPr>
        <p:spPr>
          <a:xfrm>
            <a:off x="960120" y="3090672"/>
            <a:ext cx="9875520" cy="457200"/>
          </a:xfrm>
          <a:prstGeom prst="rect">
            <a:avLst/>
          </a:prstGeom>
          <a:noFill/>
          <a:ln/>
        </p:spPr>
        <p:txBody>
          <a:bodyPr wrap="square" rtlCol="0" anchor="ctr"/>
          <a:lstStyle/>
          <a:p>
            <a:pPr marL="0" indent="0">
              <a:buNone/>
            </a:pPr>
            <a:r>
              <a:rPr lang="en-US" sz="1400" dirty="0">
                <a:solidFill>
                  <a:srgbClr val="0F2B5C"/>
                </a:solidFill>
                <a:latin typeface="Calibri" pitchFamily="34" charset="0"/>
                <a:ea typeface="Calibri" pitchFamily="34" charset="-122"/>
                <a:cs typeface="Calibri" pitchFamily="34" charset="-120"/>
              </a:rPr>
              <a:t>Durable, shared Data Protection key storage for multi-instance deploys</a:t>
            </a:r>
            <a:endParaRPr lang="en-US" sz="1400" dirty="0"/>
          </a:p>
        </p:txBody>
      </p:sp>
      <p:sp>
        <p:nvSpPr>
          <p:cNvPr id="10" name="Text 8"/>
          <p:cNvSpPr/>
          <p:nvPr/>
        </p:nvSpPr>
        <p:spPr>
          <a:xfrm>
            <a:off x="548640" y="3694176"/>
            <a:ext cx="365760" cy="457200"/>
          </a:xfrm>
          <a:prstGeom prst="rect">
            <a:avLst/>
          </a:prstGeom>
          <a:noFill/>
          <a:ln/>
        </p:spPr>
        <p:txBody>
          <a:bodyPr wrap="square" rtlCol="0" anchor="ctr"/>
          <a:lstStyle/>
          <a:p>
            <a:pPr marL="0" indent="0">
              <a:buNone/>
            </a:pPr>
            <a:r>
              <a:rPr lang="en-US" sz="1500" b="1" dirty="0">
                <a:solidFill>
                  <a:srgbClr val="2F6FED"/>
                </a:solidFill>
                <a:latin typeface="Calibri" pitchFamily="34" charset="0"/>
                <a:ea typeface="Calibri" pitchFamily="34" charset="-122"/>
                <a:cs typeface="Calibri" pitchFamily="34" charset="-120"/>
              </a:rPr>
              <a:t>→</a:t>
            </a:r>
            <a:endParaRPr lang="en-US" sz="1500" dirty="0"/>
          </a:p>
        </p:txBody>
      </p:sp>
      <p:sp>
        <p:nvSpPr>
          <p:cNvPr id="11" name="Text 9"/>
          <p:cNvSpPr/>
          <p:nvPr/>
        </p:nvSpPr>
        <p:spPr>
          <a:xfrm>
            <a:off x="960120" y="3712464"/>
            <a:ext cx="9875520" cy="457200"/>
          </a:xfrm>
          <a:prstGeom prst="rect">
            <a:avLst/>
          </a:prstGeom>
          <a:noFill/>
          <a:ln/>
        </p:spPr>
        <p:txBody>
          <a:bodyPr wrap="square" rtlCol="0" anchor="ctr"/>
          <a:lstStyle/>
          <a:p>
            <a:pPr marL="0" indent="0">
              <a:buNone/>
            </a:pPr>
            <a:r>
              <a:rPr lang="en-US" sz="1400" dirty="0">
                <a:solidFill>
                  <a:srgbClr val="0F2B5C"/>
                </a:solidFill>
                <a:latin typeface="Calibri" pitchFamily="34" charset="0"/>
                <a:ea typeface="Calibri" pitchFamily="34" charset="-122"/>
                <a:cs typeface="Calibri" pitchFamily="34" charset="-120"/>
              </a:rPr>
              <a:t>Long-term audit-log archival/partitioning strategy</a:t>
            </a:r>
            <a:endParaRPr lang="en-US" sz="1400" dirty="0"/>
          </a:p>
        </p:txBody>
      </p:sp>
      <p:sp>
        <p:nvSpPr>
          <p:cNvPr id="12" name="Text 10"/>
          <p:cNvSpPr/>
          <p:nvPr/>
        </p:nvSpPr>
        <p:spPr>
          <a:xfrm>
            <a:off x="548640" y="4315968"/>
            <a:ext cx="365760" cy="457200"/>
          </a:xfrm>
          <a:prstGeom prst="rect">
            <a:avLst/>
          </a:prstGeom>
          <a:noFill/>
          <a:ln/>
        </p:spPr>
        <p:txBody>
          <a:bodyPr wrap="square" rtlCol="0" anchor="ctr"/>
          <a:lstStyle/>
          <a:p>
            <a:pPr marL="0" indent="0">
              <a:buNone/>
            </a:pPr>
            <a:r>
              <a:rPr lang="en-US" sz="1500" b="1" dirty="0">
                <a:solidFill>
                  <a:srgbClr val="2F6FED"/>
                </a:solidFill>
                <a:latin typeface="Calibri" pitchFamily="34" charset="0"/>
                <a:ea typeface="Calibri" pitchFamily="34" charset="-122"/>
                <a:cs typeface="Calibri" pitchFamily="34" charset="-120"/>
              </a:rPr>
              <a:t>→</a:t>
            </a:r>
            <a:endParaRPr lang="en-US" sz="1500" dirty="0"/>
          </a:p>
        </p:txBody>
      </p:sp>
      <p:sp>
        <p:nvSpPr>
          <p:cNvPr id="13" name="Text 11"/>
          <p:cNvSpPr/>
          <p:nvPr/>
        </p:nvSpPr>
        <p:spPr>
          <a:xfrm>
            <a:off x="960120" y="4334256"/>
            <a:ext cx="9875520" cy="457200"/>
          </a:xfrm>
          <a:prstGeom prst="rect">
            <a:avLst/>
          </a:prstGeom>
          <a:noFill/>
          <a:ln/>
        </p:spPr>
        <p:txBody>
          <a:bodyPr wrap="square" rtlCol="0" anchor="ctr"/>
          <a:lstStyle/>
          <a:p>
            <a:pPr marL="0" indent="0">
              <a:buNone/>
            </a:pPr>
            <a:r>
              <a:rPr lang="en-US" sz="1400" dirty="0">
                <a:solidFill>
                  <a:srgbClr val="0F2B5C"/>
                </a:solidFill>
                <a:latin typeface="Calibri" pitchFamily="34" charset="0"/>
                <a:ea typeface="Calibri" pitchFamily="34" charset="-122"/>
                <a:cs typeface="Calibri" pitchFamily="34" charset="-120"/>
              </a:rPr>
              <a:t>Test coverage for Login, Login-As, and PDF/Excel rendering</a:t>
            </a:r>
            <a:endParaRPr lang="en-US" sz="1400" dirty="0"/>
          </a:p>
        </p:txBody>
      </p:sp>
      <p:sp>
        <p:nvSpPr>
          <p:cNvPr id="14" name="Text 12"/>
          <p:cNvSpPr/>
          <p:nvPr/>
        </p:nvSpPr>
        <p:spPr>
          <a:xfrm>
            <a:off x="548640" y="4937760"/>
            <a:ext cx="365760" cy="457200"/>
          </a:xfrm>
          <a:prstGeom prst="rect">
            <a:avLst/>
          </a:prstGeom>
          <a:noFill/>
          <a:ln/>
        </p:spPr>
        <p:txBody>
          <a:bodyPr wrap="square" rtlCol="0" anchor="ctr"/>
          <a:lstStyle/>
          <a:p>
            <a:pPr marL="0" indent="0">
              <a:buNone/>
            </a:pPr>
            <a:r>
              <a:rPr lang="en-US" sz="1500" b="1" dirty="0">
                <a:solidFill>
                  <a:srgbClr val="2F6FED"/>
                </a:solidFill>
                <a:latin typeface="Calibri" pitchFamily="34" charset="0"/>
                <a:ea typeface="Calibri" pitchFamily="34" charset="-122"/>
                <a:cs typeface="Calibri" pitchFamily="34" charset="-120"/>
              </a:rPr>
              <a:t>→</a:t>
            </a:r>
            <a:endParaRPr lang="en-US" sz="1500" dirty="0"/>
          </a:p>
        </p:txBody>
      </p:sp>
      <p:sp>
        <p:nvSpPr>
          <p:cNvPr id="15" name="Text 13"/>
          <p:cNvSpPr/>
          <p:nvPr/>
        </p:nvSpPr>
        <p:spPr>
          <a:xfrm>
            <a:off x="960120" y="4956048"/>
            <a:ext cx="9875520" cy="457200"/>
          </a:xfrm>
          <a:prstGeom prst="rect">
            <a:avLst/>
          </a:prstGeom>
          <a:noFill/>
          <a:ln/>
        </p:spPr>
        <p:txBody>
          <a:bodyPr wrap="square" rtlCol="0" anchor="ctr"/>
          <a:lstStyle/>
          <a:p>
            <a:pPr marL="0" indent="0">
              <a:buNone/>
            </a:pPr>
            <a:r>
              <a:rPr lang="en-US" sz="1400" dirty="0">
                <a:solidFill>
                  <a:srgbClr val="0F2B5C"/>
                </a:solidFill>
                <a:latin typeface="Calibri" pitchFamily="34" charset="0"/>
                <a:ea typeface="Calibri" pitchFamily="34" charset="-122"/>
                <a:cs typeface="Calibri" pitchFamily="34" charset="-120"/>
              </a:rPr>
              <a:t>A production-ready Dockerfile for the web application</a:t>
            </a:r>
            <a:endParaRPr lang="en-US" sz="1400" dirty="0"/>
          </a:p>
        </p:txBody>
      </p:sp>
      <p:sp>
        <p:nvSpPr>
          <p:cNvPr id="16" name="Text 14"/>
          <p:cNvSpPr/>
          <p:nvPr/>
        </p:nvSpPr>
        <p:spPr>
          <a:xfrm>
            <a:off x="548640" y="5559552"/>
            <a:ext cx="365760" cy="457200"/>
          </a:xfrm>
          <a:prstGeom prst="rect">
            <a:avLst/>
          </a:prstGeom>
          <a:noFill/>
          <a:ln/>
        </p:spPr>
        <p:txBody>
          <a:bodyPr wrap="square" rtlCol="0" anchor="ctr"/>
          <a:lstStyle/>
          <a:p>
            <a:pPr marL="0" indent="0">
              <a:buNone/>
            </a:pPr>
            <a:r>
              <a:rPr lang="en-US" sz="1500" b="1" dirty="0">
                <a:solidFill>
                  <a:srgbClr val="2F6FED"/>
                </a:solidFill>
                <a:latin typeface="Calibri" pitchFamily="34" charset="0"/>
                <a:ea typeface="Calibri" pitchFamily="34" charset="-122"/>
                <a:cs typeface="Calibri" pitchFamily="34" charset="-120"/>
              </a:rPr>
              <a:t>→</a:t>
            </a:r>
            <a:endParaRPr lang="en-US" sz="1500" dirty="0"/>
          </a:p>
        </p:txBody>
      </p:sp>
      <p:sp>
        <p:nvSpPr>
          <p:cNvPr id="17" name="Text 15"/>
          <p:cNvSpPr/>
          <p:nvPr/>
        </p:nvSpPr>
        <p:spPr>
          <a:xfrm>
            <a:off x="960120" y="5577840"/>
            <a:ext cx="9875520" cy="457200"/>
          </a:xfrm>
          <a:prstGeom prst="rect">
            <a:avLst/>
          </a:prstGeom>
          <a:noFill/>
          <a:ln/>
        </p:spPr>
        <p:txBody>
          <a:bodyPr wrap="square" rtlCol="0" anchor="ctr"/>
          <a:lstStyle/>
          <a:p>
            <a:pPr marL="0" indent="0">
              <a:buNone/>
            </a:pPr>
            <a:r>
              <a:rPr lang="en-US" sz="1400" dirty="0">
                <a:solidFill>
                  <a:srgbClr val="0F2B5C"/>
                </a:solidFill>
                <a:latin typeface="Calibri" pitchFamily="34" charset="0"/>
                <a:ea typeface="Calibri" pitchFamily="34" charset="-122"/>
                <a:cs typeface="Calibri" pitchFamily="34" charset="-120"/>
              </a:rPr>
              <a:t>Timezone-aware date gating for review windows</a:t>
            </a:r>
            <a:endParaRPr lang="en-US" sz="1400" dirty="0"/>
          </a:p>
        </p:txBody>
      </p:sp>
      <p:sp>
        <p:nvSpPr>
          <p:cNvPr id="18" name="Text 16"/>
          <p:cNvSpPr/>
          <p:nvPr/>
        </p:nvSpPr>
        <p:spPr>
          <a:xfrm>
            <a:off x="548640" y="6263640"/>
            <a:ext cx="10789920" cy="365760"/>
          </a:xfrm>
          <a:prstGeom prst="rect">
            <a:avLst/>
          </a:prstGeom>
          <a:noFill/>
          <a:ln/>
        </p:spPr>
        <p:txBody>
          <a:bodyPr wrap="square" rtlCol="0" anchor="ctr"/>
          <a:lstStyle/>
          <a:p>
            <a:pPr marL="0" indent="0">
              <a:buNone/>
            </a:pPr>
            <a:r>
              <a:rPr lang="en-US" sz="1150" i="1" dirty="0">
                <a:solidFill>
                  <a:srgbClr val="475569"/>
                </a:solidFill>
                <a:latin typeface="Calibri" pitchFamily="34" charset="0"/>
                <a:ea typeface="Calibri" pitchFamily="34" charset="-122"/>
                <a:cs typeface="Calibri" pitchFamily="34" charset="-120"/>
              </a:rPr>
              <a:t>Realistic, not-yet-implemented enhancements — not a description of gaps in the current release.</a:t>
            </a:r>
            <a:endParaRPr lang="en-US" sz="1150" dirty="0"/>
          </a:p>
        </p:txBody>
      </p:sp>
      <p:sp>
        <p:nvSpPr>
          <p:cNvPr id="19" name="Text 17"/>
          <p:cNvSpPr/>
          <p:nvPr/>
        </p:nvSpPr>
        <p:spPr>
          <a:xfrm>
            <a:off x="548640" y="6446520"/>
            <a:ext cx="5486400" cy="274320"/>
          </a:xfrm>
          <a:prstGeom prst="rect">
            <a:avLst/>
          </a:prstGeom>
          <a:noFill/>
          <a:ln/>
        </p:spPr>
        <p:txBody>
          <a:bodyPr wrap="square" rtlCol="0" anchor="ctr"/>
          <a:lstStyle/>
          <a:p>
            <a:pPr marL="0" indent="0">
              <a:buNone/>
            </a:pPr>
            <a:r>
              <a:rPr lang="en-US" sz="900" dirty="0">
                <a:solidFill>
                  <a:srgbClr val="94A3B8"/>
                </a:solidFill>
                <a:latin typeface="Calibri" pitchFamily="34" charset="0"/>
                <a:ea typeface="Calibri" pitchFamily="34" charset="-122"/>
                <a:cs typeface="Calibri" pitchFamily="34" charset="-120"/>
              </a:rPr>
              <a:t>Performance Management System · v1.0.0</a:t>
            </a:r>
            <a:endParaRPr lang="en-US" sz="900" dirty="0"/>
          </a:p>
        </p:txBody>
      </p:sp>
      <p:sp>
        <p:nvSpPr>
          <p:cNvPr id="20" name="Text 18"/>
          <p:cNvSpPr/>
          <p:nvPr/>
        </p:nvSpPr>
        <p:spPr>
          <a:xfrm>
            <a:off x="11460175" y="6446520"/>
            <a:ext cx="457200" cy="274320"/>
          </a:xfrm>
          <a:prstGeom prst="rect">
            <a:avLst/>
          </a:prstGeom>
          <a:noFill/>
          <a:ln/>
        </p:spPr>
        <p:txBody>
          <a:bodyPr wrap="square" rtlCol="0" anchor="ctr"/>
          <a:lstStyle/>
          <a:p>
            <a:pPr marL="0" indent="0" algn="r">
              <a:buNone/>
            </a:pPr>
            <a:r>
              <a:rPr lang="en-US" sz="1000" dirty="0">
                <a:solidFill>
                  <a:srgbClr val="94A3B8"/>
                </a:solidFill>
                <a:latin typeface="Calibri" pitchFamily="34" charset="0"/>
                <a:ea typeface="Calibri" pitchFamily="34" charset="-122"/>
                <a:cs typeface="Calibri" pitchFamily="34" charset="-120"/>
              </a:rPr>
              <a:t>24</a:t>
            </a:r>
            <a:endParaRPr lang="en-US" sz="10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A1F42"/>
        </a:solidFill>
        <a:effectLst/>
      </p:bgPr>
    </p:bg>
    <p:spTree>
      <p:nvGrpSpPr>
        <p:cNvPr id="1" name=""/>
        <p:cNvGrpSpPr/>
        <p:nvPr/>
      </p:nvGrpSpPr>
      <p:grpSpPr>
        <a:xfrm>
          <a:off x="0" y="0"/>
          <a:ext cx="0" cy="0"/>
          <a:chOff x="0" y="0"/>
          <a:chExt cx="0" cy="0"/>
        </a:xfrm>
      </p:grpSpPr>
      <p:sp>
        <p:nvSpPr>
          <p:cNvPr id="2" name="Shape 0"/>
          <p:cNvSpPr/>
          <p:nvPr/>
        </p:nvSpPr>
        <p:spPr>
          <a:xfrm>
            <a:off x="-1828800" y="4114800"/>
            <a:ext cx="5486400" cy="5486400"/>
          </a:xfrm>
          <a:prstGeom prst="ellipse">
            <a:avLst/>
          </a:prstGeom>
          <a:solidFill>
            <a:srgbClr val="0F2B5C">
              <a:alpha val="55000"/>
            </a:srgbClr>
          </a:solidFill>
          <a:ln/>
        </p:spPr>
        <p:txBody>
          <a:bodyPr/>
          <a:lstStyle/>
          <a:p>
            <a:endParaRPr lang="en-KW"/>
          </a:p>
        </p:txBody>
      </p:sp>
      <p:sp>
        <p:nvSpPr>
          <p:cNvPr id="3" name="Text 1"/>
          <p:cNvSpPr/>
          <p:nvPr/>
        </p:nvSpPr>
        <p:spPr>
          <a:xfrm>
            <a:off x="822960" y="2560320"/>
            <a:ext cx="10515600" cy="914400"/>
          </a:xfrm>
          <a:prstGeom prst="rect">
            <a:avLst/>
          </a:prstGeom>
          <a:noFill/>
          <a:ln/>
        </p:spPr>
        <p:txBody>
          <a:bodyPr wrap="square"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Performance Management System</a:t>
            </a:r>
            <a:endParaRPr lang="en-US" sz="3400" dirty="0"/>
          </a:p>
        </p:txBody>
      </p:sp>
      <p:sp>
        <p:nvSpPr>
          <p:cNvPr id="4" name="Text 2"/>
          <p:cNvSpPr/>
          <p:nvPr/>
        </p:nvSpPr>
        <p:spPr>
          <a:xfrm>
            <a:off x="822960" y="3429000"/>
            <a:ext cx="7315200" cy="640080"/>
          </a:xfrm>
          <a:prstGeom prst="rect">
            <a:avLst/>
          </a:prstGeom>
          <a:noFill/>
          <a:ln/>
        </p:spPr>
        <p:txBody>
          <a:bodyPr wrap="square" rtlCol="0" anchor="ctr"/>
          <a:lstStyle/>
          <a:p>
            <a:pPr marL="0" indent="0">
              <a:buNone/>
            </a:pPr>
            <a:r>
              <a:rPr lang="en-US" sz="1800" i="1" dirty="0">
                <a:solidFill>
                  <a:srgbClr val="CADCFC"/>
                </a:solidFill>
                <a:latin typeface="Calibri" pitchFamily="34" charset="0"/>
                <a:ea typeface="Calibri" pitchFamily="34" charset="-122"/>
                <a:cs typeface="Calibri" pitchFamily="34" charset="-120"/>
              </a:rPr>
              <a:t>Thank you</a:t>
            </a:r>
            <a:endParaRPr lang="en-US" sz="1800" dirty="0"/>
          </a:p>
        </p:txBody>
      </p:sp>
      <p:sp>
        <p:nvSpPr>
          <p:cNvPr id="5" name="Text 3"/>
          <p:cNvSpPr/>
          <p:nvPr/>
        </p:nvSpPr>
        <p:spPr>
          <a:xfrm>
            <a:off x="822960" y="5120640"/>
            <a:ext cx="9144000" cy="640080"/>
          </a:xfrm>
          <a:prstGeom prst="rect">
            <a:avLst/>
          </a:prstGeom>
          <a:noFill/>
          <a:ln/>
        </p:spPr>
        <p:txBody>
          <a:bodyPr wrap="square" rtlCol="0" anchor="ctr"/>
          <a:lstStyle/>
          <a:p>
            <a:pPr marL="0" indent="0">
              <a:buNone/>
            </a:pPr>
            <a:r>
              <a:rPr lang="en-US" sz="1300" dirty="0">
                <a:solidFill>
                  <a:srgbClr val="8DA9E0"/>
                </a:solidFill>
                <a:latin typeface="Calibri" pitchFamily="34" charset="0"/>
                <a:ea typeface="Calibri" pitchFamily="34" charset="-122"/>
                <a:cs typeface="Calibri" pitchFamily="34" charset="-120"/>
              </a:rPr>
              <a:t>Full documentation set — README, User/Administrator/Technical/Database/Workflow/Deployment guides — accompanies this presentation.</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TotalTime>
  <Words>1323</Words>
  <Application>Microsoft Macintosh PowerPoint</Application>
  <PresentationFormat>Widescreen</PresentationFormat>
  <Paragraphs>287</Paragraphs>
  <Slides>25</Slides>
  <Notes>25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Performance Management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Performance Management System — v1.0.0</dc:title>
  <dc:subject>PptxGenJS Presentation</dc:subject>
  <dc:creator>Performance Management System</dc:creator>
  <cp:lastModifiedBy>Performance Management System</cp:lastModifiedBy>
  <cp:revision>4</cp:revision>
  <dcterms:created xsi:type="dcterms:W3CDTF">2026-07-26T09:37:52Z</dcterms:created>
  <dcterms:modified xsi:type="dcterms:W3CDTF">2026-07-26T10:21:04Z</dcterms:modified>
</cp:coreProperties>
</file>